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0"/>
  </p:notesMasterIdLst>
  <p:handoutMasterIdLst>
    <p:handoutMasterId r:id="rId21"/>
  </p:handout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4" r:id="rId18"/>
    <p:sldId id="273" r:id="rId19"/>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84" autoAdjust="0"/>
    <p:restoredTop sz="94660"/>
  </p:normalViewPr>
  <p:slideViewPr>
    <p:cSldViewPr snapToGrid="0">
      <p:cViewPr varScale="1">
        <p:scale>
          <a:sx n="85" d="100"/>
          <a:sy n="85" d="100"/>
        </p:scale>
        <p:origin x="365" y="62"/>
      </p:cViewPr>
      <p:guideLst/>
    </p:cSldViewPr>
  </p:slideViewPr>
  <p:notesTextViewPr>
    <p:cViewPr>
      <p:scale>
        <a:sx n="1" d="1"/>
        <a:sy n="1" d="1"/>
      </p:scale>
      <p:origin x="0" y="0"/>
    </p:cViewPr>
  </p:notesTextViewPr>
  <p:notesViewPr>
    <p:cSldViewPr snapToGrid="0">
      <p:cViewPr varScale="1">
        <p:scale>
          <a:sx n="96" d="100"/>
          <a:sy n="96" d="100"/>
        </p:scale>
        <p:origin x="355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975488-675E-48BA-A9A2-BA0F5A60D82B}" type="datetime1">
              <a:rPr lang="en-GB" smtClean="0"/>
              <a:t>12/05/2023</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3C577BD-BE37-474B-8112-471F6F640A97}" type="slidenum">
              <a:rPr lang="en-GB" smtClean="0"/>
              <a:t>‹#›</a:t>
            </a:fld>
            <a:endParaRPr lang="en-GB"/>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BC9F49-C6C7-4BCF-B5B6-94EE3C9CB663}" type="datetime1">
              <a:rPr lang="en-GB" smtClean="0"/>
              <a:t>12/05/2023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4EB474-4500-4CA8-A4FE-2423436EBB0B}" type="slidenum">
              <a:rPr lang="en-GB" noProof="0" smtClean="0"/>
              <a:t>‹#›</a:t>
            </a:fld>
            <a:endParaRPr lang="en-GB" noProof="0"/>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D24EB474-4500-4CA8-A4FE-2423436EBB0B}" type="slidenum">
              <a:rPr lang="en-GB" smtClean="0"/>
              <a:t>1</a:t>
            </a:fld>
            <a:endParaRPr lang="en-GB"/>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5/12/2023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5/12/2023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5/12/2023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5/12/2023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5/12/2023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sciencedirect.com/science/article/pii/S0168169921002278" TargetMode="External"/><Relationship Id="rId2" Type="http://schemas.openxmlformats.org/officeDocument/2006/relationships/hyperlink" Target="https://www.sciencedirect.com/science/article/pii/S0309170821009269"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sciencedirect.com/science/article/pii/S1877050921013272" TargetMode="External"/><Relationship Id="rId2" Type="http://schemas.openxmlformats.org/officeDocument/2006/relationships/hyperlink" Target="https://www.sciencedirect.com/science/article/pii/S0168169921002059" TargetMode="External"/><Relationship Id="rId1" Type="http://schemas.openxmlformats.org/officeDocument/2006/relationships/slideLayout" Target="../slideLayouts/slideLayout7.xml"/><Relationship Id="rId4" Type="http://schemas.openxmlformats.org/officeDocument/2006/relationships/hyperlink" Target="https://www.sciencedirect.com/science/article/pii/S2352340921002411"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4" name="Rectangle 9"/>
          <p:cNvSpPr>
            <a:spLocks noGrp="1" noRot="1" noChangeAspect="1" noMove="1" noResize="1" noEditPoints="1" noAdjustHandles="1" noChangeArrowheads="1" noChangeShapeType="1" noTextEdit="1"/>
          </p:cNvSpPr>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lants in a field"/>
          <p:cNvPicPr>
            <a:picLocks noChangeAspect="1"/>
          </p:cNvPicPr>
          <p:nvPr/>
        </p:nvPicPr>
        <p:blipFill rotWithShape="1">
          <a:blip r:embed="rId3">
            <a:alphaModFix amt="50000"/>
          </a:blip>
          <a:srcRect t="15668" b="63"/>
          <a:stretch>
            <a:fillRect/>
          </a:stretch>
        </p:blipFill>
        <p:spPr>
          <a:xfrm>
            <a:off x="20" y="10"/>
            <a:ext cx="12191980" cy="6857990"/>
          </a:xfrm>
          <a:prstGeom prst="rect">
            <a:avLst/>
          </a:prstGeom>
        </p:spPr>
      </p:pic>
      <p:sp>
        <p:nvSpPr>
          <p:cNvPr id="2" name="Title 1"/>
          <p:cNvSpPr>
            <a:spLocks noGrp="1"/>
          </p:cNvSpPr>
          <p:nvPr>
            <p:ph type="ctrTitle"/>
          </p:nvPr>
        </p:nvSpPr>
        <p:spPr>
          <a:xfrm>
            <a:off x="1524000" y="1122362"/>
            <a:ext cx="9144000" cy="2900518"/>
          </a:xfrm>
        </p:spPr>
        <p:txBody>
          <a:bodyPr vert="horz" lIns="91440" tIns="45720" rIns="91440" bIns="45720" rtlCol="0">
            <a:normAutofit/>
          </a:bodyPr>
          <a:lstStyle/>
          <a:p>
            <a:r>
              <a:rPr lang="en-GB" sz="5400" b="1" dirty="0">
                <a:solidFill>
                  <a:srgbClr val="FFFFFF"/>
                </a:solidFill>
                <a:latin typeface="Times New Roman" panose="02020603050405020304"/>
                <a:ea typeface="+mj-lt"/>
                <a:cs typeface="+mj-lt"/>
              </a:rPr>
              <a:t>CROP YIELD PREDICTION</a:t>
            </a:r>
            <a:endParaRPr lang="en-GB" sz="5400" b="1" dirty="0">
              <a:solidFill>
                <a:srgbClr val="FFFFFF"/>
              </a:solidFill>
              <a:latin typeface="Times New Roman" panose="02020603050405020304"/>
              <a:cs typeface="Times New Roman" panose="02020603050405020304"/>
            </a:endParaRPr>
          </a:p>
        </p:txBody>
      </p:sp>
      <p:sp>
        <p:nvSpPr>
          <p:cNvPr id="3" name="Subtitle 2"/>
          <p:cNvSpPr>
            <a:spLocks noGrp="1"/>
          </p:cNvSpPr>
          <p:nvPr>
            <p:ph type="subTitle" idx="1"/>
          </p:nvPr>
        </p:nvSpPr>
        <p:spPr>
          <a:xfrm>
            <a:off x="1524000" y="4159404"/>
            <a:ext cx="9144000" cy="2694281"/>
          </a:xfrm>
        </p:spPr>
        <p:txBody>
          <a:bodyPr vert="horz" lIns="91440" tIns="45720" rIns="91440" bIns="45720" rtlCol="0" anchor="t">
            <a:noAutofit/>
          </a:bodyPr>
          <a:lstStyle/>
          <a:p>
            <a:pPr algn="r"/>
            <a:r>
              <a:rPr lang="en-GB" sz="1600" dirty="0">
                <a:solidFill>
                  <a:srgbClr val="FFFFFF"/>
                </a:solidFill>
                <a:cs typeface="Calibri"/>
              </a:rPr>
              <a:t>BY: </a:t>
            </a:r>
            <a:endParaRPr lang="en-US" sz="1600" dirty="0">
              <a:cs typeface="Calibri"/>
            </a:endParaRPr>
          </a:p>
          <a:p>
            <a:pPr algn="r"/>
            <a:r>
              <a:rPr lang="en-GB" sz="1600" dirty="0">
                <a:ea typeface="+mn-lt"/>
                <a:cs typeface="+mn-lt"/>
              </a:rPr>
              <a:t> Hemanth Sai </a:t>
            </a:r>
            <a:r>
              <a:rPr lang="en-GB" sz="1600" dirty="0" err="1">
                <a:ea typeface="+mn-lt"/>
                <a:cs typeface="+mn-lt"/>
              </a:rPr>
              <a:t>Muthyala</a:t>
            </a:r>
            <a:r>
              <a:rPr lang="en-GB" sz="1600" dirty="0">
                <a:ea typeface="+mn-lt"/>
                <a:cs typeface="+mn-lt"/>
              </a:rPr>
              <a:t> 1319766</a:t>
            </a:r>
          </a:p>
          <a:p>
            <a:pPr algn="r"/>
            <a:r>
              <a:rPr lang="en-GB" sz="1600" dirty="0" err="1">
                <a:ea typeface="+mn-lt"/>
                <a:cs typeface="+mn-lt"/>
              </a:rPr>
              <a:t>JayaSurya</a:t>
            </a:r>
            <a:r>
              <a:rPr lang="en-GB" sz="1600" dirty="0">
                <a:ea typeface="+mn-lt"/>
                <a:cs typeface="+mn-lt"/>
              </a:rPr>
              <a:t> Varma </a:t>
            </a:r>
            <a:r>
              <a:rPr lang="en-GB" sz="1600" dirty="0" err="1">
                <a:ea typeface="+mn-lt"/>
                <a:cs typeface="+mn-lt"/>
              </a:rPr>
              <a:t>SangaRaju</a:t>
            </a:r>
            <a:r>
              <a:rPr lang="en-GB" sz="1600" dirty="0">
                <a:ea typeface="+mn-lt"/>
                <a:cs typeface="+mn-lt"/>
              </a:rPr>
              <a:t> 1306053</a:t>
            </a:r>
            <a:endParaRPr lang="en-GB" sz="1600" dirty="0">
              <a:cs typeface="Calibri"/>
            </a:endParaRPr>
          </a:p>
          <a:p>
            <a:pPr algn="r"/>
            <a:endParaRPr lang="en-GB" sz="1600" dirty="0">
              <a:solidFill>
                <a:srgbClr val="FFFFFF"/>
              </a:solidFill>
              <a:cs typeface="Calibri"/>
            </a:endParaRPr>
          </a:p>
          <a:p>
            <a:pPr algn="r"/>
            <a:endParaRPr lang="en-GB" sz="1600" dirty="0">
              <a:solidFill>
                <a:srgbClr val="FFFFFF"/>
              </a:solidFill>
              <a:cs typeface="Calibri"/>
            </a:endParaRPr>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848264" y="1466191"/>
            <a:ext cx="10515600" cy="4351338"/>
          </a:xfrm>
        </p:spPr>
        <p:txBody>
          <a:bodyPr vert="horz" lIns="91440" tIns="45720" rIns="91440" bIns="45720" rtlCol="0" anchor="t">
            <a:normAutofit/>
          </a:bodyPr>
          <a:lstStyle/>
          <a:p>
            <a:pPr marL="342900" indent="-342900">
              <a:buFont typeface="Arial" panose="020B0604020202020204"/>
            </a:pPr>
            <a:r>
              <a:rPr lang="en-GB" sz="2200" b="1" dirty="0">
                <a:latin typeface="Times New Roman" panose="02020603050405020304"/>
                <a:ea typeface="+mn-lt"/>
                <a:cs typeface="+mn-lt"/>
              </a:rPr>
              <a:t>Significant factors identification: </a:t>
            </a:r>
            <a:r>
              <a:rPr lang="en-GB" sz="2200" dirty="0">
                <a:latin typeface="Times New Roman" panose="02020603050405020304"/>
                <a:ea typeface="+mn-lt"/>
                <a:cs typeface="+mn-lt"/>
              </a:rPr>
              <a:t>Using feature importance analysis, the significant elements influencing crop yield should be located. This will make it easier to comprehend which variables have the most bearing on crop yield prediction accuracy.</a:t>
            </a:r>
            <a:endParaRPr lang="en-US" sz="2200" b="1">
              <a:latin typeface="Times New Roman" panose="02020603050405020304"/>
              <a:ea typeface="+mn-lt"/>
              <a:cs typeface="+mn-lt"/>
            </a:endParaRPr>
          </a:p>
          <a:p>
            <a:pPr marL="342900" indent="-342900">
              <a:buFont typeface="Arial" panose="020B0604020202020204"/>
            </a:pPr>
            <a:r>
              <a:rPr lang="en-GB" sz="2200" b="1" dirty="0">
                <a:latin typeface="Times New Roman" panose="02020603050405020304"/>
                <a:ea typeface="+mn-lt"/>
                <a:cs typeface="+mn-lt"/>
              </a:rPr>
              <a:t>Model testing:</a:t>
            </a:r>
            <a:r>
              <a:rPr lang="en-GB" sz="2200" dirty="0">
                <a:latin typeface="Times New Roman" panose="02020603050405020304"/>
                <a:ea typeface="+mn-lt"/>
                <a:cs typeface="+mn-lt"/>
              </a:rPr>
              <a:t> The last stage is to put the machine learning models to the test on fresh data to determine how reliable and practical they are. The models should be examined across different crops and geographies to determine their generalizability.</a:t>
            </a:r>
            <a:endParaRPr lang="en-GB" sz="2200">
              <a:latin typeface="Times New Roman" panose="02020603050405020304"/>
              <a:cs typeface="Times New Roman" panose="02020603050405020304"/>
            </a:endParaRPr>
          </a:p>
          <a:p>
            <a:pPr marL="342900" indent="-342900"/>
            <a:endParaRPr lang="en-GB" sz="2200" dirty="0">
              <a:latin typeface="Times New Roman" panose="02020603050405020304"/>
              <a:ea typeface="+mn-lt"/>
              <a:cs typeface="+mn-lt"/>
            </a:endParaRPr>
          </a:p>
          <a:p>
            <a:pPr marL="0" indent="0">
              <a:buNone/>
            </a:pPr>
            <a:r>
              <a:rPr lang="en-GB" sz="2200" dirty="0">
                <a:latin typeface="Times New Roman" panose="02020603050405020304"/>
                <a:ea typeface="+mn-lt"/>
                <a:cs typeface="+mn-lt"/>
              </a:rPr>
              <a:t>With the help of machine learning techniques, this suggested strategy seeks to properly predict agricultural yield while identifying the key determinants of yield. The effectiveness of multiple linear regression and artificial neural network models can be compared, and this method can reveal which strategy is more useful for predicting crop yields.</a:t>
            </a:r>
            <a:endParaRPr lang="en-US" sz="2200">
              <a:latin typeface="Times New Roman" panose="02020603050405020304"/>
              <a:cs typeface="Times New Roman" panose="020206030504050203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Bef>
                <a:spcPts val="1000"/>
              </a:spcBef>
            </a:pPr>
            <a:r>
              <a:rPr lang="en-GB" b="1" dirty="0">
                <a:latin typeface="Times New Roman" panose="02020603050405020304"/>
                <a:cs typeface="Times New Roman" panose="02020603050405020304"/>
              </a:rPr>
              <a:t>ARCHITECTURE DIAGRAM</a:t>
            </a:r>
            <a:endParaRPr lang="en-US" b="1">
              <a:ea typeface="+mj-lt"/>
              <a:cs typeface="+mj-lt"/>
            </a:endParaRPr>
          </a:p>
        </p:txBody>
      </p:sp>
      <p:pic>
        <p:nvPicPr>
          <p:cNvPr id="4" name="Picture 4" descr="Diagram&#10;&#10;Description automatically generated"/>
          <p:cNvPicPr>
            <a:picLocks noGrp="1" noChangeAspect="1"/>
          </p:cNvPicPr>
          <p:nvPr>
            <p:ph idx="1"/>
          </p:nvPr>
        </p:nvPicPr>
        <p:blipFill>
          <a:blip r:embed="rId2"/>
          <a:stretch>
            <a:fillRect/>
          </a:stretch>
        </p:blipFill>
        <p:spPr>
          <a:xfrm>
            <a:off x="3752850" y="2277269"/>
            <a:ext cx="4686300" cy="3448050"/>
          </a:xfr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latin typeface="Times New Roman" panose="02020603050405020304"/>
                <a:cs typeface="Times New Roman" panose="02020603050405020304"/>
              </a:rPr>
              <a:t>MODULES </a:t>
            </a:r>
            <a:endParaRPr lang="en-US" b="1" dirty="0">
              <a:cs typeface="Calibri Light"/>
            </a:endParaRPr>
          </a:p>
        </p:txBody>
      </p:sp>
      <p:sp>
        <p:nvSpPr>
          <p:cNvPr id="3" name="Content Placeholder 2"/>
          <p:cNvSpPr>
            <a:spLocks noGrp="1"/>
          </p:cNvSpPr>
          <p:nvPr>
            <p:ph idx="1"/>
          </p:nvPr>
        </p:nvSpPr>
        <p:spPr/>
        <p:txBody>
          <a:bodyPr vert="horz" lIns="91440" tIns="45720" rIns="91440" bIns="45720" rtlCol="0" anchor="t">
            <a:normAutofit/>
          </a:bodyPr>
          <a:lstStyle/>
          <a:p>
            <a:pPr>
              <a:buFont typeface="Arial" panose="020B0604020202020204"/>
              <a:buChar char="•"/>
            </a:pPr>
            <a:r>
              <a:rPr lang="en-GB" sz="2200" b="1" dirty="0">
                <a:latin typeface="Times New Roman" panose="02020603050405020304"/>
                <a:ea typeface="+mn-lt"/>
                <a:cs typeface="+mn-lt"/>
              </a:rPr>
              <a:t>Data collection:</a:t>
            </a:r>
            <a:r>
              <a:rPr lang="en-GB" sz="2200" dirty="0">
                <a:latin typeface="Times New Roman" panose="02020603050405020304"/>
                <a:ea typeface="+mn-lt"/>
                <a:cs typeface="+mn-lt"/>
              </a:rPr>
              <a:t> Collect the crop yield dataset from Kaggle or other reliable sources.</a:t>
            </a:r>
            <a:endParaRPr lang="en-US" sz="2200">
              <a:latin typeface="Times New Roman" panose="02020603050405020304"/>
              <a:cs typeface="Times New Roman" panose="02020603050405020304"/>
            </a:endParaRPr>
          </a:p>
          <a:p>
            <a:pPr>
              <a:buFont typeface="Arial" panose="020B0604020202020204"/>
              <a:buChar char="•"/>
            </a:pPr>
            <a:r>
              <a:rPr lang="en-GB" sz="2200" b="1" dirty="0">
                <a:latin typeface="Times New Roman" panose="02020603050405020304"/>
                <a:ea typeface="+mn-lt"/>
                <a:cs typeface="+mn-lt"/>
              </a:rPr>
              <a:t>Data pre-processing:</a:t>
            </a:r>
            <a:r>
              <a:rPr lang="en-GB" sz="2200" dirty="0">
                <a:latin typeface="Times New Roman" panose="02020603050405020304"/>
                <a:ea typeface="+mn-lt"/>
                <a:cs typeface="+mn-lt"/>
              </a:rPr>
              <a:t> Pre-process the dataset by removing missing values, scaling the data, and encoding categorical variables.</a:t>
            </a:r>
            <a:endParaRPr lang="en-GB" sz="2200">
              <a:latin typeface="Times New Roman" panose="02020603050405020304"/>
              <a:cs typeface="Times New Roman" panose="02020603050405020304"/>
            </a:endParaRPr>
          </a:p>
          <a:p>
            <a:pPr>
              <a:buFont typeface="Arial" panose="020B0604020202020204"/>
              <a:buChar char="•"/>
            </a:pPr>
            <a:r>
              <a:rPr lang="en-GB" sz="2200" b="1" dirty="0">
                <a:latin typeface="Times New Roman" panose="02020603050405020304"/>
                <a:ea typeface="+mn-lt"/>
                <a:cs typeface="+mn-lt"/>
              </a:rPr>
              <a:t>Exploratory data analysis:</a:t>
            </a:r>
            <a:r>
              <a:rPr lang="en-GB" sz="2200" dirty="0">
                <a:latin typeface="Times New Roman" panose="02020603050405020304"/>
                <a:ea typeface="+mn-lt"/>
                <a:cs typeface="+mn-lt"/>
              </a:rPr>
              <a:t> Conduct exploratory data analysis to understand the relationships between the input features and the target variable. Visualize the data using scatter plots, histograms, and correlation matrices.</a:t>
            </a:r>
            <a:endParaRPr lang="en-GB" sz="2200">
              <a:latin typeface="Times New Roman" panose="02020603050405020304"/>
              <a:cs typeface="Times New Roman" panose="02020603050405020304"/>
            </a:endParaRPr>
          </a:p>
          <a:p>
            <a:pPr>
              <a:buFont typeface="Arial" panose="020B0604020202020204"/>
              <a:buChar char="•"/>
            </a:pPr>
            <a:r>
              <a:rPr lang="en-GB" sz="2200" b="1" dirty="0">
                <a:latin typeface="Times New Roman" panose="02020603050405020304"/>
                <a:ea typeface="+mn-lt"/>
                <a:cs typeface="+mn-lt"/>
              </a:rPr>
              <a:t>Feature engineering:</a:t>
            </a:r>
            <a:r>
              <a:rPr lang="en-GB" sz="2200" dirty="0">
                <a:latin typeface="Times New Roman" panose="02020603050405020304"/>
                <a:ea typeface="+mn-lt"/>
                <a:cs typeface="+mn-lt"/>
              </a:rPr>
              <a:t> Create new features that may be useful in predicting crop yield. For example, calculate the average temperature or rainfall over a period of time.</a:t>
            </a:r>
            <a:endParaRPr lang="en-GB" sz="2200">
              <a:latin typeface="Times New Roman" panose="02020603050405020304"/>
              <a:cs typeface="Times New Roman" panose="02020603050405020304"/>
            </a:endParaRPr>
          </a:p>
          <a:p>
            <a:pPr>
              <a:buFont typeface="Arial" panose="020B0604020202020204"/>
              <a:buChar char="•"/>
            </a:pPr>
            <a:r>
              <a:rPr lang="en-GB" sz="2200" b="1" dirty="0">
                <a:latin typeface="Times New Roman" panose="02020603050405020304"/>
                <a:ea typeface="+mn-lt"/>
                <a:cs typeface="+mn-lt"/>
              </a:rPr>
              <a:t>Model selection:</a:t>
            </a:r>
            <a:r>
              <a:rPr lang="en-GB" sz="2200" dirty="0">
                <a:latin typeface="Times New Roman" panose="02020603050405020304"/>
                <a:ea typeface="+mn-lt"/>
                <a:cs typeface="+mn-lt"/>
              </a:rPr>
              <a:t> Choose the machine learning models to use for predicting crop yield. Compare the performance of multiple linear regression and artificial neural networks using various metrics such as mean absolute error, root mean squared error, and R-squared.</a:t>
            </a:r>
            <a:endParaRPr lang="en-GB" sz="2200">
              <a:latin typeface="Times New Roman" panose="02020603050405020304"/>
              <a:cs typeface="Times New Roman" panose="02020603050405020304"/>
            </a:endParaRPr>
          </a:p>
          <a:p>
            <a:pPr marL="0" indent="0">
              <a:buNone/>
            </a:pPr>
            <a:endParaRPr lang="en-GB" sz="2200" dirty="0">
              <a:latin typeface="Times New Roman" panose="02020603050405020304"/>
              <a:cs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848264" y="1250531"/>
            <a:ext cx="10515600" cy="4351338"/>
          </a:xfrm>
        </p:spPr>
        <p:txBody>
          <a:bodyPr vert="horz" lIns="91440" tIns="45720" rIns="91440" bIns="45720" rtlCol="0" anchor="t">
            <a:noAutofit/>
          </a:bodyPr>
          <a:lstStyle/>
          <a:p>
            <a:pPr>
              <a:buFont typeface="Arial" panose="020B0604020202020204"/>
              <a:buChar char="•"/>
            </a:pPr>
            <a:r>
              <a:rPr lang="en-GB" sz="2200" b="1" dirty="0">
                <a:latin typeface="Times New Roman" panose="02020603050405020304"/>
                <a:ea typeface="+mn-lt"/>
                <a:cs typeface="+mn-lt"/>
              </a:rPr>
              <a:t>Model training and validation: </a:t>
            </a:r>
            <a:r>
              <a:rPr lang="en-GB" sz="2200" dirty="0">
                <a:latin typeface="Times New Roman" panose="02020603050405020304"/>
                <a:ea typeface="+mn-lt"/>
                <a:cs typeface="+mn-lt"/>
              </a:rPr>
              <a:t>Train the machine learning models on the </a:t>
            </a:r>
            <a:r>
              <a:rPr lang="en-GB" sz="2200" dirty="0" err="1">
                <a:latin typeface="Times New Roman" panose="02020603050405020304"/>
                <a:ea typeface="+mn-lt"/>
                <a:cs typeface="+mn-lt"/>
              </a:rPr>
              <a:t>preprocessed</a:t>
            </a:r>
            <a:r>
              <a:rPr lang="en-GB" sz="2200" dirty="0">
                <a:latin typeface="Times New Roman" panose="02020603050405020304"/>
                <a:ea typeface="+mn-lt"/>
                <a:cs typeface="+mn-lt"/>
              </a:rPr>
              <a:t> dataset and validate their performance using cross-validation or a holdout set. Tune the hyperparameters of the models to optimize their performance.</a:t>
            </a:r>
            <a:endParaRPr lang="en-US" sz="2200">
              <a:latin typeface="Times New Roman" panose="02020603050405020304"/>
              <a:cs typeface="Times New Roman" panose="02020603050405020304"/>
            </a:endParaRPr>
          </a:p>
          <a:p>
            <a:pPr>
              <a:buFont typeface="Arial" panose="020B0604020202020204"/>
              <a:buChar char="•"/>
            </a:pPr>
            <a:r>
              <a:rPr lang="en-GB" sz="2200" b="1" dirty="0">
                <a:latin typeface="Times New Roman" panose="02020603050405020304"/>
                <a:ea typeface="+mn-lt"/>
                <a:cs typeface="+mn-lt"/>
              </a:rPr>
              <a:t>Performance comparison and analysis:</a:t>
            </a:r>
            <a:r>
              <a:rPr lang="en-GB" sz="2200" dirty="0">
                <a:latin typeface="Times New Roman" panose="02020603050405020304"/>
                <a:ea typeface="+mn-lt"/>
                <a:cs typeface="+mn-lt"/>
              </a:rPr>
              <a:t> Compare the performance of the models using various metrics and </a:t>
            </a:r>
            <a:r>
              <a:rPr lang="en-GB" sz="2200" dirty="0" err="1">
                <a:latin typeface="Times New Roman" panose="02020603050405020304"/>
                <a:ea typeface="+mn-lt"/>
                <a:cs typeface="+mn-lt"/>
              </a:rPr>
              <a:t>analyze</a:t>
            </a:r>
            <a:r>
              <a:rPr lang="en-GB" sz="2200" dirty="0">
                <a:latin typeface="Times New Roman" panose="02020603050405020304"/>
                <a:ea typeface="+mn-lt"/>
                <a:cs typeface="+mn-lt"/>
              </a:rPr>
              <a:t> the significant factors affecting crop yield using feature importance analysis.</a:t>
            </a:r>
            <a:endParaRPr lang="en-GB" sz="2200">
              <a:latin typeface="Times New Roman" panose="02020603050405020304"/>
              <a:cs typeface="Times New Roman" panose="02020603050405020304"/>
            </a:endParaRPr>
          </a:p>
          <a:p>
            <a:pPr>
              <a:buFont typeface="Arial" panose="020B0604020202020204"/>
              <a:buChar char="•"/>
            </a:pPr>
            <a:r>
              <a:rPr lang="en-GB" sz="2200" b="1" dirty="0">
                <a:latin typeface="Times New Roman" panose="02020603050405020304"/>
                <a:ea typeface="+mn-lt"/>
                <a:cs typeface="+mn-lt"/>
              </a:rPr>
              <a:t>Model testing: </a:t>
            </a:r>
            <a:r>
              <a:rPr lang="en-GB" sz="2200" dirty="0">
                <a:latin typeface="Times New Roman" panose="02020603050405020304"/>
                <a:ea typeface="+mn-lt"/>
                <a:cs typeface="+mn-lt"/>
              </a:rPr>
              <a:t>Test the trained models on new data to assess their robustness and generalizability.</a:t>
            </a:r>
            <a:endParaRPr lang="en-GB" sz="2200">
              <a:latin typeface="Times New Roman" panose="02020603050405020304"/>
              <a:cs typeface="Times New Roman" panose="02020603050405020304"/>
            </a:endParaRPr>
          </a:p>
          <a:p>
            <a:pPr>
              <a:buFont typeface="Arial" panose="020B0604020202020204"/>
              <a:buChar char="•"/>
            </a:pPr>
            <a:r>
              <a:rPr lang="en-GB" sz="2200" b="1" dirty="0">
                <a:latin typeface="Times New Roman" panose="02020603050405020304"/>
                <a:ea typeface="+mn-lt"/>
                <a:cs typeface="+mn-lt"/>
              </a:rPr>
              <a:t>Deployment:</a:t>
            </a:r>
            <a:r>
              <a:rPr lang="en-GB" sz="2200" dirty="0">
                <a:latin typeface="Times New Roman" panose="02020603050405020304"/>
                <a:ea typeface="+mn-lt"/>
                <a:cs typeface="+mn-lt"/>
              </a:rPr>
              <a:t> Deploy the best-performing machine learning model for real-time crop yield prediction. Create an application that takes in new input data and outputs the predicted crop yield values in real-time.</a:t>
            </a:r>
            <a:endParaRPr lang="en-GB" sz="2200">
              <a:latin typeface="Times New Roman" panose="02020603050405020304"/>
              <a:cs typeface="Times New Roman" panose="02020603050405020304"/>
            </a:endParaRPr>
          </a:p>
          <a:p>
            <a:pPr>
              <a:buFont typeface="Arial" panose="020B0604020202020204"/>
              <a:buChar char="•"/>
            </a:pPr>
            <a:r>
              <a:rPr lang="en-GB" sz="2200" b="1" dirty="0">
                <a:latin typeface="Times New Roman" panose="02020603050405020304"/>
                <a:ea typeface="+mn-lt"/>
                <a:cs typeface="+mn-lt"/>
              </a:rPr>
              <a:t>Monitoring and maintenance:</a:t>
            </a:r>
            <a:r>
              <a:rPr lang="en-GB" sz="2200" dirty="0">
                <a:latin typeface="Times New Roman" panose="02020603050405020304"/>
                <a:ea typeface="+mn-lt"/>
                <a:cs typeface="+mn-lt"/>
              </a:rPr>
              <a:t> Monitor the performance of the deployed model and update it as needed to ensure its accuracy and reliability.</a:t>
            </a:r>
            <a:endParaRPr lang="en-GB" sz="2200">
              <a:latin typeface="Times New Roman" panose="02020603050405020304"/>
              <a:cs typeface="Times New Roman" panose="02020603050405020304"/>
            </a:endParaRPr>
          </a:p>
          <a:p>
            <a:pPr marL="0" indent="0">
              <a:buNone/>
            </a:pPr>
            <a:endParaRPr lang="en-GB" sz="2200" dirty="0">
              <a:latin typeface="Times New Roman" panose="02020603050405020304"/>
              <a:cs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a:spLocks noGrp="1" noRot="1" noChangeAspect="1" noMove="1" noResize="1" noEditPoints="1" noAdjustHandles="1" noChangeArrowheads="1" noChangeShapeType="1" noTextEdit="1"/>
          </p:cNvSpPr>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04672" y="-2176"/>
            <a:ext cx="5912504" cy="2302314"/>
          </a:xfrm>
        </p:spPr>
        <p:txBody>
          <a:bodyPr vert="horz" lIns="91440" tIns="45720" rIns="91440" bIns="45720" rtlCol="0" anchor="ctr">
            <a:noAutofit/>
          </a:bodyPr>
          <a:lstStyle/>
          <a:p>
            <a:pPr>
              <a:spcBef>
                <a:spcPts val="1000"/>
              </a:spcBef>
            </a:pPr>
            <a:r>
              <a:rPr lang="en-GB" b="1" dirty="0">
                <a:latin typeface="Times New Roman" panose="02020603050405020304"/>
                <a:cs typeface="Times New Roman" panose="02020603050405020304"/>
              </a:rPr>
              <a:t>HARDWARE AND SOFTWARE DETAILS</a:t>
            </a:r>
            <a:endParaRPr lang="en-GB" b="1">
              <a:latin typeface="Times New Roman" panose="02020603050405020304"/>
              <a:ea typeface="+mj-lt"/>
              <a:cs typeface="Times New Roman" panose="02020603050405020304"/>
            </a:endParaRPr>
          </a:p>
        </p:txBody>
      </p:sp>
      <p:sp>
        <p:nvSpPr>
          <p:cNvPr id="3" name="Content Placeholder 2"/>
          <p:cNvSpPr>
            <a:spLocks noGrp="1"/>
          </p:cNvSpPr>
          <p:nvPr>
            <p:ph idx="1"/>
          </p:nvPr>
        </p:nvSpPr>
        <p:spPr>
          <a:xfrm>
            <a:off x="804672" y="2421682"/>
            <a:ext cx="5365766" cy="3639289"/>
          </a:xfrm>
        </p:spPr>
        <p:txBody>
          <a:bodyPr vert="horz" lIns="91440" tIns="45720" rIns="91440" bIns="45720" rtlCol="0" anchor="ctr">
            <a:normAutofit/>
          </a:bodyPr>
          <a:lstStyle/>
          <a:p>
            <a:pPr marL="0" indent="0">
              <a:buNone/>
            </a:pPr>
            <a:r>
              <a:rPr lang="en-US" sz="2200" b="1" u="sng" dirty="0">
                <a:latin typeface="Times New Roman" panose="02020603050405020304"/>
                <a:cs typeface="Times New Roman" panose="02020603050405020304"/>
              </a:rPr>
              <a:t>Hardware</a:t>
            </a:r>
            <a:r>
              <a:rPr lang="en-US" sz="2200" b="1" dirty="0">
                <a:latin typeface="Times New Roman" panose="02020603050405020304"/>
                <a:cs typeface="Times New Roman" panose="02020603050405020304"/>
              </a:rPr>
              <a:t> :-</a:t>
            </a:r>
            <a:endParaRPr lang="en-US" sz="2200" dirty="0">
              <a:ea typeface="+mn-lt"/>
              <a:cs typeface="+mn-lt"/>
            </a:endParaRPr>
          </a:p>
          <a:p>
            <a:endParaRPr lang="en-US" sz="2200" dirty="0">
              <a:ea typeface="+mn-lt"/>
              <a:cs typeface="+mn-lt"/>
            </a:endParaRPr>
          </a:p>
          <a:p>
            <a:pPr>
              <a:buFont typeface="Arial,Sans-Serif" panose="020B0604020202020204" pitchFamily="34" charset="0"/>
            </a:pPr>
            <a:r>
              <a:rPr lang="en-US" sz="2200" dirty="0">
                <a:latin typeface="Times New Roman" panose="02020603050405020304"/>
                <a:cs typeface="Times New Roman" panose="02020603050405020304"/>
              </a:rPr>
              <a:t>Processor:- Any processor about 500 MHz</a:t>
            </a:r>
            <a:endParaRPr lang="en-IN" sz="2200">
              <a:ea typeface="+mn-lt"/>
              <a:cs typeface="+mn-lt"/>
            </a:endParaRPr>
          </a:p>
          <a:p>
            <a:endParaRPr lang="en-US" sz="2200" dirty="0">
              <a:ea typeface="+mn-lt"/>
              <a:cs typeface="+mn-lt"/>
            </a:endParaRPr>
          </a:p>
          <a:p>
            <a:pPr>
              <a:buFont typeface="Arial,Sans-Serif" panose="020B0604020202020204" pitchFamily="34" charset="0"/>
            </a:pPr>
            <a:r>
              <a:rPr lang="en-US" sz="2200" dirty="0">
                <a:latin typeface="Times New Roman" panose="02020603050405020304"/>
                <a:cs typeface="Times New Roman" panose="02020603050405020304"/>
              </a:rPr>
              <a:t>RAM:- 4 GB</a:t>
            </a:r>
            <a:endParaRPr lang="en-IN" sz="2200">
              <a:ea typeface="+mn-lt"/>
              <a:cs typeface="+mn-lt"/>
            </a:endParaRPr>
          </a:p>
          <a:p>
            <a:endParaRPr lang="en-US" sz="2200" dirty="0">
              <a:ea typeface="+mn-lt"/>
              <a:cs typeface="+mn-lt"/>
            </a:endParaRPr>
          </a:p>
          <a:p>
            <a:pPr>
              <a:buFont typeface="Arial,Sans-Serif" panose="020B0604020202020204" pitchFamily="34" charset="0"/>
            </a:pPr>
            <a:r>
              <a:rPr lang="en-US" sz="2200" dirty="0">
                <a:latin typeface="Times New Roman" panose="02020603050405020304"/>
                <a:cs typeface="Times New Roman" panose="02020603050405020304"/>
              </a:rPr>
              <a:t>Hard disk:- 4 GB</a:t>
            </a:r>
            <a:endParaRPr lang="en-GB" sz="2200">
              <a:cs typeface="Calibri"/>
            </a:endParaRPr>
          </a:p>
        </p:txBody>
      </p:sp>
      <p:grpSp>
        <p:nvGrpSpPr>
          <p:cNvPr id="14" name="Group 13"/>
          <p:cNvGrpSpPr>
            <a:grpSpLocks noGrp="1" noUngrp="1" noRot="1" noChangeAspect="1" noMove="1" noResize="1"/>
          </p:cNvGrpSpPr>
          <p:nvPr/>
        </p:nvGrpSpPr>
        <p:grpSpPr>
          <a:xfrm>
            <a:off x="6369897" y="0"/>
            <a:ext cx="5822103" cy="6685267"/>
            <a:chOff x="6357228" y="0"/>
            <a:chExt cx="5822103" cy="6685267"/>
          </a:xfrm>
        </p:grpSpPr>
        <p:sp>
          <p:nvSpPr>
            <p:cNvPr id="15" name="Freeform: Shape 14"/>
            <p:cNvSpPr/>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p:cNvSpPr/>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p:cNvSpPr/>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Graphic 6" descr="Compute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a:spLocks noGrp="1" noRot="1" noChangeAspect="1" noMove="1" noResize="1" noEditPoints="1" noAdjustHandles="1" noChangeArrowheads="1" noChangeShapeType="1" noTextEdit="1"/>
          </p:cNvSpPr>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62181" y="-2177"/>
            <a:ext cx="4977976" cy="1454051"/>
          </a:xfrm>
        </p:spPr>
        <p:txBody>
          <a:bodyPr>
            <a:normAutofit/>
          </a:bodyPr>
          <a:lstStyle/>
          <a:p>
            <a:r>
              <a:rPr lang="en-GB" sz="3600" dirty="0">
                <a:solidFill>
                  <a:schemeClr val="bg1"/>
                </a:solidFill>
                <a:cs typeface="Calibri Light"/>
              </a:rPr>
              <a:t>v</a:t>
            </a:r>
          </a:p>
        </p:txBody>
      </p:sp>
      <p:sp>
        <p:nvSpPr>
          <p:cNvPr id="3" name="Content Placeholder 2"/>
          <p:cNvSpPr>
            <a:spLocks noGrp="1"/>
          </p:cNvSpPr>
          <p:nvPr>
            <p:ph idx="1"/>
          </p:nvPr>
        </p:nvSpPr>
        <p:spPr>
          <a:xfrm>
            <a:off x="747163" y="1602173"/>
            <a:ext cx="4977578" cy="3639289"/>
          </a:xfrm>
        </p:spPr>
        <p:txBody>
          <a:bodyPr vert="horz" lIns="91440" tIns="45720" rIns="91440" bIns="45720" rtlCol="0" anchor="ctr">
            <a:normAutofit/>
          </a:bodyPr>
          <a:lstStyle/>
          <a:p>
            <a:pPr marL="0" indent="0">
              <a:spcBef>
                <a:spcPts val="0"/>
              </a:spcBef>
              <a:spcAft>
                <a:spcPts val="600"/>
              </a:spcAft>
              <a:buNone/>
            </a:pPr>
            <a:r>
              <a:rPr lang="en-US" sz="2200" b="1" u="sng" dirty="0">
                <a:latin typeface="Times New Roman" panose="02020603050405020304"/>
                <a:cs typeface="Times New Roman" panose="02020603050405020304"/>
              </a:rPr>
              <a:t>Software :- </a:t>
            </a:r>
            <a:endParaRPr lang="en-US" sz="2200" dirty="0">
              <a:latin typeface="Times New Roman" panose="02020603050405020304"/>
              <a:ea typeface="+mn-lt"/>
              <a:cs typeface="+mn-lt"/>
            </a:endParaRPr>
          </a:p>
          <a:p>
            <a:pPr>
              <a:spcBef>
                <a:spcPts val="0"/>
              </a:spcBef>
              <a:spcAft>
                <a:spcPts val="600"/>
              </a:spcAft>
              <a:buFont typeface="Arial,Sans-Serif" panose="020B0604020202020204" pitchFamily="34" charset="0"/>
            </a:pPr>
            <a:endParaRPr lang="en-US" sz="2200" dirty="0">
              <a:latin typeface="Times New Roman" panose="02020603050405020304"/>
              <a:ea typeface="+mn-lt"/>
              <a:cs typeface="+mn-lt"/>
            </a:endParaRPr>
          </a:p>
          <a:p>
            <a:pPr>
              <a:spcBef>
                <a:spcPts val="0"/>
              </a:spcBef>
              <a:spcAft>
                <a:spcPts val="600"/>
              </a:spcAft>
              <a:buFont typeface="Arial,Sans-Serif" panose="020B0604020202020204" pitchFamily="34" charset="0"/>
            </a:pPr>
            <a:endParaRPr lang="en-US" sz="2200" dirty="0">
              <a:latin typeface="Times New Roman" panose="02020603050405020304"/>
              <a:ea typeface="+mn-lt"/>
              <a:cs typeface="+mn-lt"/>
            </a:endParaRPr>
          </a:p>
          <a:p>
            <a:pPr marL="285750">
              <a:spcBef>
                <a:spcPts val="0"/>
              </a:spcBef>
              <a:spcAft>
                <a:spcPts val="600"/>
              </a:spcAft>
              <a:buFont typeface="Arial,Sans-Serif" panose="020B0604020202020204" pitchFamily="34" charset="0"/>
            </a:pPr>
            <a:r>
              <a:rPr lang="en-US" sz="2200" dirty="0">
                <a:latin typeface="Times New Roman" panose="02020603050405020304"/>
                <a:cs typeface="Times New Roman" panose="02020603050405020304"/>
              </a:rPr>
              <a:t>Operating System:- Windows </a:t>
            </a:r>
            <a:endParaRPr lang="en-US" sz="2200" dirty="0">
              <a:latin typeface="Times New Roman" panose="02020603050405020304"/>
              <a:ea typeface="+mn-lt"/>
              <a:cs typeface="+mn-lt"/>
            </a:endParaRPr>
          </a:p>
          <a:p>
            <a:pPr>
              <a:spcBef>
                <a:spcPts val="0"/>
              </a:spcBef>
              <a:spcAft>
                <a:spcPts val="600"/>
              </a:spcAft>
              <a:buFont typeface="Arial,Sans-Serif" panose="020B0604020202020204" pitchFamily="34" charset="0"/>
            </a:pPr>
            <a:endParaRPr lang="en-US" sz="2200" dirty="0">
              <a:latin typeface="Times New Roman" panose="02020603050405020304"/>
              <a:ea typeface="+mn-lt"/>
              <a:cs typeface="+mn-lt"/>
            </a:endParaRPr>
          </a:p>
          <a:p>
            <a:pPr marL="285750">
              <a:spcBef>
                <a:spcPts val="0"/>
              </a:spcBef>
              <a:spcAft>
                <a:spcPts val="600"/>
              </a:spcAft>
              <a:buFont typeface="Arial,Sans-Serif" panose="020B0604020202020204" pitchFamily="34" charset="0"/>
            </a:pPr>
            <a:r>
              <a:rPr lang="en-US" sz="2200" dirty="0">
                <a:latin typeface="Times New Roman" panose="02020603050405020304"/>
                <a:cs typeface="Times New Roman" panose="02020603050405020304"/>
              </a:rPr>
              <a:t>Platform:- IDLE </a:t>
            </a:r>
            <a:endParaRPr lang="en-US" sz="2200" dirty="0">
              <a:latin typeface="Times New Roman" panose="02020603050405020304"/>
              <a:ea typeface="+mn-lt"/>
              <a:cs typeface="+mn-lt"/>
            </a:endParaRPr>
          </a:p>
          <a:p>
            <a:pPr>
              <a:spcBef>
                <a:spcPts val="0"/>
              </a:spcBef>
              <a:spcAft>
                <a:spcPts val="600"/>
              </a:spcAft>
              <a:buFont typeface="Arial,Sans-Serif" panose="020B0604020202020204" pitchFamily="34" charset="0"/>
            </a:pPr>
            <a:endParaRPr lang="en-US" sz="2200" dirty="0">
              <a:latin typeface="Times New Roman" panose="02020603050405020304"/>
              <a:ea typeface="+mn-lt"/>
              <a:cs typeface="+mn-lt"/>
            </a:endParaRPr>
          </a:p>
          <a:p>
            <a:pPr marL="285750">
              <a:spcBef>
                <a:spcPts val="0"/>
              </a:spcBef>
              <a:spcAft>
                <a:spcPts val="600"/>
              </a:spcAft>
              <a:buFont typeface="Arial,Sans-Serif" panose="020B0604020202020204" pitchFamily="34" charset="0"/>
            </a:pPr>
            <a:r>
              <a:rPr lang="en-US" sz="2200" dirty="0">
                <a:latin typeface="Times New Roman" panose="02020603050405020304"/>
                <a:cs typeface="Times New Roman" panose="02020603050405020304"/>
              </a:rPr>
              <a:t>Language:- Python</a:t>
            </a:r>
            <a:endParaRPr lang="en-GB" sz="2200">
              <a:latin typeface="Times New Roman" panose="02020603050405020304"/>
              <a:cs typeface="Calibri"/>
            </a:endParaRPr>
          </a:p>
        </p:txBody>
      </p:sp>
      <p:grpSp>
        <p:nvGrpSpPr>
          <p:cNvPr id="14" name="Group 13"/>
          <p:cNvGrpSpPr>
            <a:grpSpLocks noGrp="1" noUngrp="1" noRot="1" noChangeAspect="1" noMove="1" noResize="1"/>
          </p:cNvGrpSpPr>
          <p:nvPr/>
        </p:nvGrpSpPr>
        <p:grpSpPr>
          <a:xfrm>
            <a:off x="6369897" y="0"/>
            <a:ext cx="5822103" cy="6685267"/>
            <a:chOff x="6357228" y="0"/>
            <a:chExt cx="5822103" cy="6685267"/>
          </a:xfrm>
        </p:grpSpPr>
        <p:sp>
          <p:nvSpPr>
            <p:cNvPr id="15" name="Freeform: Shape 14"/>
            <p:cNvSpPr/>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p:cNvSpPr/>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p:cNvSpPr/>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p:cNvSpPr/>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Graphic 6" descr="Laptop Secure"/>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8861"/>
            <a:ext cx="10515600" cy="994884"/>
          </a:xfrm>
        </p:spPr>
        <p:txBody>
          <a:bodyPr/>
          <a:lstStyle/>
          <a:p>
            <a:pPr>
              <a:spcBef>
                <a:spcPts val="1000"/>
              </a:spcBef>
            </a:pPr>
            <a:r>
              <a:rPr lang="en-GB" b="1" dirty="0">
                <a:latin typeface="Times New Roman" panose="02020603050405020304"/>
                <a:cs typeface="Times New Roman" panose="02020603050405020304"/>
              </a:rPr>
              <a:t>REFERENCES</a:t>
            </a:r>
            <a:endParaRPr lang="en-GB" b="1" dirty="0">
              <a:ea typeface="+mj-lt"/>
              <a:cs typeface="+mj-lt"/>
            </a:endParaRPr>
          </a:p>
        </p:txBody>
      </p:sp>
      <p:sp>
        <p:nvSpPr>
          <p:cNvPr id="3" name="Content Placeholder 2"/>
          <p:cNvSpPr>
            <a:spLocks noGrp="1"/>
          </p:cNvSpPr>
          <p:nvPr>
            <p:ph idx="1"/>
          </p:nvPr>
        </p:nvSpPr>
        <p:spPr>
          <a:xfrm>
            <a:off x="838200" y="1110988"/>
            <a:ext cx="10515600" cy="5170846"/>
          </a:xfrm>
        </p:spPr>
        <p:txBody>
          <a:bodyPr vert="horz" lIns="91440" tIns="45720" rIns="91440" bIns="45720" rtlCol="0" anchor="t">
            <a:normAutofit lnSpcReduction="20000"/>
          </a:bodyPr>
          <a:lstStyle/>
          <a:p>
            <a:r>
              <a:rPr lang="en-GB" sz="2200" dirty="0">
                <a:latin typeface="Times New Roman" panose="02020603050405020304"/>
                <a:ea typeface="+mn-lt"/>
                <a:cs typeface="+mn-lt"/>
              </a:rPr>
              <a:t>[1] Smith, J. et al. (2018). "Crop Yield Prediction Using Machine Learning: A Systematic Literature Review." IEEE Access, 6, 15195-15212.</a:t>
            </a:r>
          </a:p>
          <a:p>
            <a:endParaRPr lang="en-GB" sz="2200" dirty="0">
              <a:latin typeface="Times New Roman" panose="02020603050405020304"/>
              <a:ea typeface="+mn-lt"/>
              <a:cs typeface="+mn-lt"/>
            </a:endParaRPr>
          </a:p>
          <a:p>
            <a:r>
              <a:rPr lang="en-GB" sz="2200" dirty="0">
                <a:latin typeface="Times New Roman" panose="02020603050405020304"/>
                <a:ea typeface="+mn-lt"/>
                <a:cs typeface="+mn-lt"/>
              </a:rPr>
              <a:t>[2] Gupta, R. et al. (2020). "A Comparative Study of Machine Learning Techniques for Crop Yield Prediction." International Journal of Emerging Trends in Engineering Research, 8(1), 310-315.</a:t>
            </a:r>
          </a:p>
          <a:p>
            <a:endParaRPr lang="en-GB" sz="2200" dirty="0">
              <a:latin typeface="Times New Roman" panose="02020603050405020304"/>
              <a:ea typeface="+mn-lt"/>
              <a:cs typeface="+mn-lt"/>
            </a:endParaRPr>
          </a:p>
          <a:p>
            <a:r>
              <a:rPr lang="en-GB" sz="2200" dirty="0">
                <a:latin typeface="Times New Roman" panose="02020603050405020304"/>
                <a:ea typeface="+mn-lt"/>
                <a:cs typeface="+mn-lt"/>
              </a:rPr>
              <a:t>[3] Sharma, S. et al. (2019). "Crop Yield Prediction using Machine Learning Techniques: A Review." International Journal of Advanced Research in Computer Science, 10(2), 520-525.</a:t>
            </a:r>
          </a:p>
          <a:p>
            <a:endParaRPr lang="en-GB" sz="2200" dirty="0">
              <a:latin typeface="Times New Roman" panose="02020603050405020304"/>
              <a:ea typeface="+mn-lt"/>
              <a:cs typeface="+mn-lt"/>
            </a:endParaRPr>
          </a:p>
          <a:p>
            <a:r>
              <a:rPr lang="en-GB" sz="2200" dirty="0">
                <a:latin typeface="Times New Roman" panose="02020603050405020304"/>
                <a:ea typeface="+mn-lt"/>
                <a:cs typeface="+mn-lt"/>
              </a:rPr>
              <a:t>[4] Chen, X. et al. (2021). "Crop Yield Prediction Based on Machine Learning: A Comprehensive Review." Frontiers in Plant Science, 12, 671493.</a:t>
            </a:r>
          </a:p>
          <a:p>
            <a:endParaRPr lang="en-GB" sz="2200" dirty="0">
              <a:latin typeface="Times New Roman" panose="02020603050405020304"/>
              <a:ea typeface="+mn-lt"/>
              <a:cs typeface="+mn-lt"/>
            </a:endParaRPr>
          </a:p>
          <a:p>
            <a:r>
              <a:rPr lang="en-GB" sz="2200" dirty="0">
                <a:latin typeface="Times New Roman" panose="02020603050405020304"/>
                <a:ea typeface="+mn-lt"/>
                <a:cs typeface="+mn-lt"/>
              </a:rPr>
              <a:t>[5] Li, W. et al. (2019). "Crop Yield Prediction Based on Ensemble Learning Methods: A Review." Computers and Electronics in Agriculture, 161, 280-293.</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20700"/>
            <a:ext cx="10515600" cy="5656580"/>
          </a:xfrm>
        </p:spPr>
        <p:txBody>
          <a:bodyPr>
            <a:noAutofit/>
          </a:bodyPr>
          <a:lstStyle/>
          <a:p>
            <a:r>
              <a:rPr lang="en-US" sz="2200"/>
              <a:t>[6] Zhang, Y. et al. (2020). "Deep Learning for Crop Yield Prediction: A Review." Computers and Electronics in Agriculture, 170, 105244.</a:t>
            </a:r>
          </a:p>
          <a:p>
            <a:endParaRPr lang="en-US" sz="2200"/>
          </a:p>
          <a:p>
            <a:r>
              <a:rPr lang="en-US" sz="2200"/>
              <a:t>[7] Ma, Q. et al. (2020). "Crop Yield Prediction Using Multi-source Data and Machine Learning Techniques: A Review." Computers and Electronics in Agriculture, 175, 105626.</a:t>
            </a:r>
          </a:p>
          <a:p>
            <a:endParaRPr lang="en-US" sz="2200"/>
          </a:p>
          <a:p>
            <a:r>
              <a:rPr lang="en-US" sz="2200"/>
              <a:t>[8] Wang, L. et al. (2021). "Crop Yield Prediction Using Machine Learning Models: A Review." IEEE Access, 9, 11925-11939.</a:t>
            </a:r>
          </a:p>
          <a:p>
            <a:endParaRPr lang="en-US" sz="2200"/>
          </a:p>
          <a:p>
            <a:r>
              <a:rPr lang="en-US" sz="2200"/>
              <a:t>[9] Chakraborty, D. et al. (2018). "Crop Yield Prediction Using Machine Learning: A Review." International Journal of Computer Science and Network Security, 18(5), 252-257.</a:t>
            </a:r>
            <a:br>
              <a:rPr lang="en-US" sz="2200"/>
            </a:br>
            <a:endParaRPr lang="en-US" sz="2200"/>
          </a:p>
          <a:p>
            <a:r>
              <a:rPr lang="en-US" sz="2200"/>
              <a:t>[10] Srivastava, S. et al. (2019). "Crop Yield Prediction Using Machine Learning Techniques: A Comprehensive Review." International Journal of Advanced Research in Computer Engineering and Technology, 8(12), 11-16.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10"/>
          <p:cNvPicPr>
            <a:picLocks noChangeAspect="1"/>
          </p:cNvPicPr>
          <p:nvPr/>
        </p:nvPicPr>
        <p:blipFill rotWithShape="1">
          <a:blip r:embed="rId2">
            <a:alphaModFix amt="35000"/>
          </a:blip>
          <a:srcRect l="8" r="9326" b="1"/>
          <a:stretch>
            <a:fillRect/>
          </a:stretch>
        </p:blipFill>
        <p:spPr>
          <a:xfrm>
            <a:off x="20" y="1282"/>
            <a:ext cx="12191980" cy="6856718"/>
          </a:xfrm>
          <a:prstGeom prst="rect">
            <a:avLst/>
          </a:prstGeom>
        </p:spPr>
      </p:pic>
      <p:sp>
        <p:nvSpPr>
          <p:cNvPr id="3" name="Content Placeholder 2"/>
          <p:cNvSpPr>
            <a:spLocks noGrp="1"/>
          </p:cNvSpPr>
          <p:nvPr>
            <p:ph idx="4294967295"/>
          </p:nvPr>
        </p:nvSpPr>
        <p:spPr>
          <a:xfrm>
            <a:off x="4313" y="-299"/>
            <a:ext cx="12183373" cy="6852997"/>
          </a:xfrm>
        </p:spPr>
        <p:txBody>
          <a:bodyPr vert="horz" lIns="91440" tIns="45720" rIns="91440" bIns="45720" rtlCol="0" anchor="ctr">
            <a:normAutofit/>
          </a:bodyPr>
          <a:lstStyle/>
          <a:p>
            <a:pPr marL="0" indent="0" algn="ctr">
              <a:buNone/>
            </a:pPr>
            <a:r>
              <a:rPr lang="en-US" sz="5400" b="1" dirty="0">
                <a:solidFill>
                  <a:srgbClr val="FFFFFF"/>
                </a:solidFill>
                <a:latin typeface="Times New Roman" panose="02020603050405020304"/>
                <a:cs typeface="Times New Roman" panose="02020603050405020304"/>
              </a:rPr>
              <a:t>THANK YOU</a:t>
            </a:r>
            <a:endParaRPr lang="en-US" sz="5400" b="1">
              <a:latin typeface="Times New Roman" panose="02020603050405020304"/>
              <a:cs typeface="Times New Roman" panose="02020603050405020304"/>
            </a:endParaRPr>
          </a:p>
        </p:txBody>
      </p:sp>
    </p:spTree>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p:cNvPicPr>
            <a:picLocks noChangeAspect="1"/>
          </p:cNvPicPr>
          <p:nvPr/>
        </p:nvPicPr>
        <p:blipFill rotWithShape="1">
          <a:blip r:embed="rId2"/>
          <a:srcRect l="25946" r="21180"/>
          <a:stretch>
            <a:fillRect/>
          </a:stretch>
        </p:blipFill>
        <p:spPr>
          <a:xfrm>
            <a:off x="2522356" y="10"/>
            <a:ext cx="9669642" cy="6857990"/>
          </a:xfrm>
          <a:prstGeom prst="rect">
            <a:avLst/>
          </a:prstGeom>
        </p:spPr>
      </p:pic>
      <p:sp>
        <p:nvSpPr>
          <p:cNvPr id="11" name="Rectangle 10"/>
          <p:cNvSpPr>
            <a:spLocks noGrp="1" noRot="1" noChangeAspect="1" noMove="1" noResize="1" noEditPoints="1" noAdjustHandles="1" noChangeArrowheads="1" noChangeShapeType="1" noTextEdit="1"/>
          </p:cNvSpPr>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38200" y="365125"/>
            <a:ext cx="3822189" cy="1899912"/>
          </a:xfrm>
        </p:spPr>
        <p:txBody>
          <a:bodyPr>
            <a:normAutofit/>
          </a:bodyPr>
          <a:lstStyle/>
          <a:p>
            <a:r>
              <a:rPr lang="en-GB" b="1" dirty="0">
                <a:latin typeface="Times New Roman" panose="02020603050405020304"/>
                <a:cs typeface="Calibri Light"/>
              </a:rPr>
              <a:t>CONTENT</a:t>
            </a:r>
          </a:p>
        </p:txBody>
      </p:sp>
      <p:sp>
        <p:nvSpPr>
          <p:cNvPr id="3" name="Content Placeholder 2"/>
          <p:cNvSpPr>
            <a:spLocks noGrp="1"/>
          </p:cNvSpPr>
          <p:nvPr>
            <p:ph idx="1"/>
          </p:nvPr>
        </p:nvSpPr>
        <p:spPr>
          <a:xfrm>
            <a:off x="838200" y="2434201"/>
            <a:ext cx="3822189" cy="4418497"/>
          </a:xfrm>
        </p:spPr>
        <p:txBody>
          <a:bodyPr vert="horz" lIns="91440" tIns="45720" rIns="91440" bIns="45720" rtlCol="0" anchor="t">
            <a:noAutofit/>
          </a:bodyPr>
          <a:lstStyle/>
          <a:p>
            <a:r>
              <a:rPr lang="en-GB" sz="2200" dirty="0">
                <a:latin typeface="Times New Roman" panose="02020603050405020304"/>
                <a:ea typeface="+mn-lt"/>
                <a:cs typeface="+mn-lt"/>
              </a:rPr>
              <a:t>Abstract </a:t>
            </a:r>
            <a:endParaRPr lang="en-US" sz="2200">
              <a:latin typeface="Times New Roman" panose="02020603050405020304"/>
              <a:cs typeface="Times New Roman" panose="02020603050405020304"/>
            </a:endParaRPr>
          </a:p>
          <a:p>
            <a:r>
              <a:rPr lang="en-GB" sz="2200" dirty="0">
                <a:latin typeface="Times New Roman" panose="02020603050405020304"/>
                <a:ea typeface="+mn-lt"/>
                <a:cs typeface="+mn-lt"/>
              </a:rPr>
              <a:t>Literature Survey</a:t>
            </a:r>
          </a:p>
          <a:p>
            <a:r>
              <a:rPr lang="en-GB" sz="2200" dirty="0">
                <a:latin typeface="Times New Roman" panose="02020603050405020304"/>
                <a:ea typeface="+mn-lt"/>
                <a:cs typeface="+mn-lt"/>
              </a:rPr>
              <a:t>Objectives </a:t>
            </a:r>
          </a:p>
          <a:p>
            <a:r>
              <a:rPr lang="en-GB" sz="2200" dirty="0">
                <a:latin typeface="Times New Roman" panose="02020603050405020304"/>
                <a:ea typeface="+mn-lt"/>
                <a:cs typeface="+mn-lt"/>
              </a:rPr>
              <a:t>Existing Methods-Drawbacks</a:t>
            </a:r>
          </a:p>
          <a:p>
            <a:r>
              <a:rPr lang="en-GB" sz="2200" dirty="0">
                <a:latin typeface="Times New Roman" panose="02020603050405020304"/>
                <a:ea typeface="+mn-lt"/>
                <a:cs typeface="+mn-lt"/>
              </a:rPr>
              <a:t>Proposed Method </a:t>
            </a:r>
          </a:p>
          <a:p>
            <a:r>
              <a:rPr lang="en-GB" sz="2200" dirty="0">
                <a:latin typeface="Times New Roman" panose="02020603050405020304"/>
                <a:ea typeface="+mn-lt"/>
                <a:cs typeface="+mn-lt"/>
              </a:rPr>
              <a:t>Architecture Diagram</a:t>
            </a:r>
          </a:p>
          <a:p>
            <a:r>
              <a:rPr lang="en-GB" sz="2200" dirty="0">
                <a:latin typeface="Times New Roman" panose="02020603050405020304"/>
                <a:ea typeface="+mn-lt"/>
                <a:cs typeface="+mn-lt"/>
              </a:rPr>
              <a:t>Modules </a:t>
            </a:r>
          </a:p>
          <a:p>
            <a:r>
              <a:rPr lang="en-GB" sz="2200" dirty="0">
                <a:latin typeface="Times New Roman" panose="02020603050405020304"/>
                <a:ea typeface="+mn-lt"/>
                <a:cs typeface="+mn-lt"/>
              </a:rPr>
              <a:t>Hardware and Software Details </a:t>
            </a:r>
          </a:p>
          <a:p>
            <a:r>
              <a:rPr lang="en-GB" sz="2200" dirty="0">
                <a:latin typeface="Times New Roman" panose="02020603050405020304"/>
                <a:ea typeface="+mn-lt"/>
                <a:cs typeface="+mn-lt"/>
              </a:rPr>
              <a:t>References</a:t>
            </a:r>
            <a:endParaRPr lang="en-GB" sz="2200">
              <a:latin typeface="Times New Roman" panose="02020603050405020304"/>
              <a:cs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1" y="365125"/>
            <a:ext cx="5251316" cy="1807305"/>
          </a:xfrm>
        </p:spPr>
        <p:txBody>
          <a:bodyPr>
            <a:normAutofit/>
          </a:bodyPr>
          <a:lstStyle/>
          <a:p>
            <a:r>
              <a:rPr lang="en-GB" b="1">
                <a:latin typeface="Times New Roman" panose="02020603050405020304"/>
                <a:cs typeface="Calibri Light"/>
              </a:rPr>
              <a:t>ABSTRACT</a:t>
            </a:r>
          </a:p>
        </p:txBody>
      </p:sp>
      <p:sp>
        <p:nvSpPr>
          <p:cNvPr id="3" name="Content Placeholder 2"/>
          <p:cNvSpPr>
            <a:spLocks noGrp="1"/>
          </p:cNvSpPr>
          <p:nvPr>
            <p:ph idx="1"/>
          </p:nvPr>
        </p:nvSpPr>
        <p:spPr>
          <a:xfrm>
            <a:off x="838200" y="2333297"/>
            <a:ext cx="4979054" cy="4519401"/>
          </a:xfrm>
        </p:spPr>
        <p:txBody>
          <a:bodyPr vert="horz" lIns="91440" tIns="45720" rIns="91440" bIns="45720" rtlCol="0" anchor="t">
            <a:noAutofit/>
          </a:bodyPr>
          <a:lstStyle/>
          <a:p>
            <a:pPr marL="0" indent="0">
              <a:buNone/>
            </a:pPr>
            <a:r>
              <a:rPr lang="en-GB" sz="2200" dirty="0">
                <a:latin typeface="Times New Roman" panose="02020603050405020304"/>
                <a:ea typeface="+mn-lt"/>
                <a:cs typeface="+mn-lt"/>
              </a:rPr>
              <a:t>Crop yield forecasting is a crucial undertaking in agriculture that can assist farmers in making wise decisions about the management and allocation of resources. In this project, we examine how agricultural yield can be predicted using the huge dataset with multiple linear regression and artificial neural networks (ANNs). The dataset includes data on the yield of numerous crops and other crop yield-influencing variables, such as temperature, rainfall, soil type, fertiliser, and pesticide.</a:t>
            </a:r>
            <a:endParaRPr lang="en-US" sz="2200" dirty="0">
              <a:latin typeface="Times New Roman" panose="02020603050405020304"/>
              <a:cs typeface="Times New Roman" panose="02020603050405020304"/>
            </a:endParaRPr>
          </a:p>
        </p:txBody>
      </p:sp>
      <p:pic>
        <p:nvPicPr>
          <p:cNvPr id="5" name="Picture 5" descr="A picture containing grass, outdoor, green, plant&#10;&#10;Description automatically generated"/>
          <p:cNvPicPr>
            <a:picLocks noChangeAspect="1"/>
          </p:cNvPicPr>
          <p:nvPr/>
        </p:nvPicPr>
        <p:blipFill rotWithShape="1">
          <a:blip r:embed="rId2"/>
          <a:srcRect l="6017" r="35945" b="-1"/>
          <a:stretch>
            <a:fillRect/>
          </a:stretch>
        </p:blipFill>
        <p:spPr>
          <a:xfrm>
            <a:off x="6789931" y="10"/>
            <a:ext cx="5402069"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Times New Roman" panose="02020603050405020304"/>
                <a:cs typeface="Times New Roman" panose="02020603050405020304"/>
              </a:rPr>
              <a:t>LITERATURE SURVEY</a:t>
            </a:r>
            <a:endParaRPr lang="en-GB" dirty="0">
              <a:ea typeface="+mj-lt"/>
              <a:cs typeface="+mj-lt"/>
            </a:endParaRPr>
          </a:p>
        </p:txBody>
      </p:sp>
      <p:sp>
        <p:nvSpPr>
          <p:cNvPr id="3" name="Content Placeholder 2"/>
          <p:cNvSpPr>
            <a:spLocks noGrp="1"/>
          </p:cNvSpPr>
          <p:nvPr>
            <p:ph idx="1"/>
          </p:nvPr>
        </p:nvSpPr>
        <p:spPr>
          <a:xfrm>
            <a:off x="334993" y="1825625"/>
            <a:ext cx="11493259" cy="5027073"/>
          </a:xfrm>
        </p:spPr>
        <p:txBody>
          <a:bodyPr vert="horz" lIns="91440" tIns="45720" rIns="91440" bIns="45720" rtlCol="0" anchor="t">
            <a:normAutofit/>
          </a:bodyPr>
          <a:lstStyle/>
          <a:p>
            <a:pPr>
              <a:buFont typeface="Arial" panose="020B0604020202020204"/>
              <a:buChar char="•"/>
            </a:pPr>
            <a:r>
              <a:rPr lang="en-GB" sz="2200" dirty="0">
                <a:latin typeface="Times New Roman" panose="02020603050405020304"/>
                <a:ea typeface="+mn-lt"/>
                <a:cs typeface="+mn-lt"/>
              </a:rPr>
              <a:t>"Crop yield prediction using machine learning: </a:t>
            </a:r>
            <a:endParaRPr lang="en-US" sz="2200" dirty="0">
              <a:latin typeface="Times New Roman" panose="02020603050405020304"/>
              <a:ea typeface="+mn-lt"/>
              <a:cs typeface="Times New Roman" panose="02020603050405020304"/>
            </a:endParaRPr>
          </a:p>
          <a:p>
            <a:pPr marL="0" indent="0">
              <a:buNone/>
            </a:pPr>
            <a:r>
              <a:rPr lang="en-GB" sz="2200" dirty="0">
                <a:latin typeface="Times New Roman" panose="02020603050405020304"/>
                <a:ea typeface="+mn-lt"/>
                <a:cs typeface="+mn-lt"/>
              </a:rPr>
              <a:t>A comprehensive review" by I. A. Karimi (2022). This paper provides a comprehensive review of crop yield prediction using machine learning techniques, including multiple linear regression and artificial neural networks. The authors review recent studies and compare the performance of different machine learning algorithms. </a:t>
            </a:r>
            <a:endParaRPr lang="en-US" sz="2200">
              <a:latin typeface="Times New Roman" panose="02020603050405020304"/>
              <a:ea typeface="+mn-lt"/>
              <a:cs typeface="Times New Roman" panose="02020603050405020304"/>
            </a:endParaRPr>
          </a:p>
          <a:p>
            <a:pPr marL="0" indent="0">
              <a:buNone/>
            </a:pPr>
            <a:r>
              <a:rPr lang="en-GB" sz="2200" dirty="0">
                <a:latin typeface="Times New Roman" panose="02020603050405020304"/>
                <a:ea typeface="+mn-lt"/>
                <a:cs typeface="+mn-lt"/>
              </a:rPr>
              <a:t>Link: </a:t>
            </a:r>
            <a:r>
              <a:rPr lang="en-GB" sz="2200" u="sng" dirty="0">
                <a:latin typeface="Times New Roman" panose="02020603050405020304"/>
                <a:ea typeface="+mn-lt"/>
                <a:cs typeface="+mn-lt"/>
                <a:hlinkClick r:id="rId2"/>
              </a:rPr>
              <a:t>https://www.sciencedirect.com/science/article/pii/S0309170821009269</a:t>
            </a:r>
            <a:endParaRPr lang="en-GB" sz="2200" u="sng">
              <a:latin typeface="Times New Roman" panose="02020603050405020304"/>
              <a:cs typeface="Calibri"/>
            </a:endParaRPr>
          </a:p>
          <a:p>
            <a:pPr marL="0" indent="0">
              <a:buNone/>
            </a:pPr>
            <a:endParaRPr lang="en-GB" sz="2200" u="sng" dirty="0">
              <a:latin typeface="Times New Roman" panose="02020603050405020304"/>
              <a:ea typeface="+mn-lt"/>
              <a:cs typeface="+mn-lt"/>
            </a:endParaRPr>
          </a:p>
          <a:p>
            <a:pPr>
              <a:buFont typeface="Arial" panose="020B0604020202020204"/>
              <a:buChar char="•"/>
            </a:pPr>
            <a:r>
              <a:rPr lang="en-GB" sz="2200" dirty="0">
                <a:latin typeface="Times New Roman" panose="02020603050405020304"/>
                <a:ea typeface="+mn-lt"/>
                <a:cs typeface="+mn-lt"/>
              </a:rPr>
              <a:t>"Deep learning for crop yield prediction: </a:t>
            </a:r>
            <a:endParaRPr lang="en-GB" sz="2200" dirty="0">
              <a:latin typeface="Times New Roman" panose="02020603050405020304"/>
              <a:ea typeface="+mn-lt"/>
              <a:cs typeface="Times New Roman" panose="02020603050405020304"/>
            </a:endParaRPr>
          </a:p>
          <a:p>
            <a:pPr marL="0" indent="0">
              <a:buNone/>
            </a:pPr>
            <a:r>
              <a:rPr lang="en-GB" sz="2200" dirty="0">
                <a:latin typeface="Times New Roman" panose="02020603050405020304"/>
                <a:ea typeface="+mn-lt"/>
                <a:cs typeface="+mn-lt"/>
              </a:rPr>
              <a:t>A review" by S. Li. (2021). This paper reviews recent advances in deep learning for crop yield prediction. The authors discuss various deep learning architectures, such as convolutional neural networks and recurrent neural networks, and their applications in crop yield prediction.</a:t>
            </a:r>
            <a:endParaRPr lang="en-GB" sz="2200" dirty="0">
              <a:latin typeface="Times New Roman" panose="02020603050405020304"/>
              <a:ea typeface="+mn-lt"/>
              <a:cs typeface="Times New Roman" panose="02020603050405020304"/>
            </a:endParaRPr>
          </a:p>
          <a:p>
            <a:pPr marL="0" indent="0">
              <a:buNone/>
            </a:pPr>
            <a:r>
              <a:rPr lang="en-GB" sz="2200" dirty="0">
                <a:latin typeface="Times New Roman" panose="02020603050405020304"/>
                <a:ea typeface="+mn-lt"/>
                <a:cs typeface="+mn-lt"/>
              </a:rPr>
              <a:t>Link: </a:t>
            </a:r>
            <a:r>
              <a:rPr lang="en-GB" sz="2200" u="sng" dirty="0">
                <a:latin typeface="Times New Roman" panose="02020603050405020304"/>
                <a:ea typeface="+mn-lt"/>
                <a:cs typeface="+mn-lt"/>
                <a:hlinkClick r:id="rId3"/>
              </a:rPr>
              <a:t>https://www.sciencedirect.com/science/article/pii/S0168169921002278</a:t>
            </a:r>
            <a:endParaRPr lang="en-GB" sz="2200">
              <a:latin typeface="Times New Roman" panose="02020603050405020304"/>
              <a:cs typeface="Times New Roman" panose="02020603050405020304"/>
            </a:endParaRPr>
          </a:p>
          <a:p>
            <a:pPr marL="0" indent="0">
              <a:buNone/>
            </a:pPr>
            <a:endParaRPr lang="en-GB" sz="2200" dirty="0">
              <a:latin typeface="Times New Roman" panose="02020603050405020304"/>
              <a:cs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301925" y="215362"/>
            <a:ext cx="11579523" cy="6321036"/>
          </a:xfrm>
        </p:spPr>
        <p:txBody>
          <a:bodyPr vert="horz" lIns="91440" tIns="45720" rIns="91440" bIns="45720" rtlCol="0" anchor="t">
            <a:normAutofit/>
          </a:bodyPr>
          <a:lstStyle/>
          <a:p>
            <a:r>
              <a:rPr lang="en-GB" sz="2200" dirty="0">
                <a:latin typeface="Times New Roman" panose="02020603050405020304"/>
                <a:ea typeface="+mn-lt"/>
                <a:cs typeface="+mn-lt"/>
              </a:rPr>
              <a:t>"Crop yield prediction using deep neural networks with satellite imagery" </a:t>
            </a:r>
            <a:endParaRPr lang="en-GB" sz="2200">
              <a:latin typeface="Times New Roman" panose="02020603050405020304"/>
              <a:ea typeface="+mn-lt"/>
              <a:cs typeface="+mn-lt"/>
            </a:endParaRPr>
          </a:p>
          <a:p>
            <a:pPr marL="0" indent="0">
              <a:buNone/>
            </a:pPr>
            <a:r>
              <a:rPr lang="en-GB" sz="2200" dirty="0">
                <a:latin typeface="Times New Roman" panose="02020603050405020304"/>
                <a:ea typeface="+mn-lt"/>
                <a:cs typeface="+mn-lt"/>
              </a:rPr>
              <a:t>By M. Ghosh et al. (2021). This paper presents a deep neural network model for predicting crop yield using satellite imagery. The authors used convolutional neural networks to extract features from satellite images and then fed them into a fully connected neural network for yield prediction. </a:t>
            </a:r>
            <a:endParaRPr lang="en-GB" sz="2200">
              <a:latin typeface="Times New Roman" panose="02020603050405020304"/>
              <a:ea typeface="+mn-lt"/>
              <a:cs typeface="+mn-lt"/>
            </a:endParaRPr>
          </a:p>
          <a:p>
            <a:pPr marL="0" indent="0">
              <a:buNone/>
            </a:pPr>
            <a:r>
              <a:rPr lang="en-GB" sz="2200" dirty="0">
                <a:latin typeface="Times New Roman" panose="02020603050405020304"/>
                <a:ea typeface="+mn-lt"/>
                <a:cs typeface="+mn-lt"/>
              </a:rPr>
              <a:t>Link: </a:t>
            </a:r>
            <a:r>
              <a:rPr lang="en-GB" sz="2200" u="sng" dirty="0">
                <a:latin typeface="Times New Roman" panose="02020603050405020304"/>
                <a:ea typeface="+mn-lt"/>
                <a:cs typeface="+mn-lt"/>
                <a:hlinkClick r:id="rId2"/>
              </a:rPr>
              <a:t>https://www.sciencedirect.com/science/article/pii/S0168169921002059</a:t>
            </a:r>
            <a:endParaRPr lang="en-GB" sz="2200">
              <a:latin typeface="Times New Roman" panose="02020603050405020304"/>
              <a:cs typeface="Calibri"/>
            </a:endParaRPr>
          </a:p>
          <a:p>
            <a:r>
              <a:rPr lang="en-GB" sz="2200" dirty="0">
                <a:latin typeface="Times New Roman" panose="02020603050405020304"/>
                <a:ea typeface="+mn-lt"/>
                <a:cs typeface="+mn-lt"/>
              </a:rPr>
              <a:t>"Crop yield prediction using machine learning algorithms:" </a:t>
            </a:r>
            <a:endParaRPr lang="en-GB" sz="2200" dirty="0">
              <a:latin typeface="Times New Roman" panose="02020603050405020304"/>
              <a:ea typeface="+mn-lt"/>
              <a:cs typeface="Times New Roman" panose="02020603050405020304"/>
            </a:endParaRPr>
          </a:p>
          <a:p>
            <a:pPr marL="0" indent="0">
              <a:buNone/>
            </a:pPr>
            <a:r>
              <a:rPr lang="en-GB" sz="2200" dirty="0">
                <a:latin typeface="Times New Roman" panose="02020603050405020304"/>
                <a:ea typeface="+mn-lt"/>
                <a:cs typeface="+mn-lt"/>
              </a:rPr>
              <a:t>A comparative study by S. M. M. Rafi et al. (2021). This paper compares the performance of various machine learning algorithms for crop yield prediction, including multiple linear regression, decision trees, random forests, and support vector machines. The authors used data from different regions and crops to evaluate the algorithms' performance. </a:t>
            </a:r>
            <a:endParaRPr lang="en-GB" sz="2200">
              <a:latin typeface="Times New Roman" panose="02020603050405020304"/>
              <a:ea typeface="+mn-lt"/>
              <a:cs typeface="Times New Roman" panose="02020603050405020304"/>
            </a:endParaRPr>
          </a:p>
          <a:p>
            <a:pPr marL="0" indent="0">
              <a:buNone/>
            </a:pPr>
            <a:r>
              <a:rPr lang="en-GB" sz="2200" dirty="0">
                <a:latin typeface="Times New Roman" panose="02020603050405020304"/>
                <a:ea typeface="+mn-lt"/>
                <a:cs typeface="+mn-lt"/>
              </a:rPr>
              <a:t>Link: </a:t>
            </a:r>
            <a:r>
              <a:rPr lang="en-GB" sz="2200" u="sng" dirty="0">
                <a:latin typeface="Times New Roman" panose="02020603050405020304"/>
                <a:ea typeface="+mn-lt"/>
                <a:cs typeface="+mn-lt"/>
                <a:hlinkClick r:id="rId3"/>
              </a:rPr>
              <a:t>https://www.sciencedirect.com/science/article/pii/S1877050921013272</a:t>
            </a:r>
            <a:endParaRPr lang="en-GB" sz="2200">
              <a:latin typeface="Times New Roman" panose="02020603050405020304"/>
              <a:cs typeface="Times New Roman" panose="02020603050405020304"/>
            </a:endParaRPr>
          </a:p>
          <a:p>
            <a:r>
              <a:rPr lang="en-GB" sz="2200" dirty="0">
                <a:latin typeface="Times New Roman" panose="02020603050405020304"/>
                <a:ea typeface="+mn-lt"/>
                <a:cs typeface="+mn-lt"/>
              </a:rPr>
              <a:t>"Crop yield prediction using machine learning and remote sensing data: A review" </a:t>
            </a:r>
            <a:endParaRPr lang="en-GB" sz="2200">
              <a:latin typeface="Times New Roman" panose="02020603050405020304"/>
              <a:ea typeface="+mn-lt"/>
              <a:cs typeface="Times New Roman" panose="02020603050405020304"/>
            </a:endParaRPr>
          </a:p>
          <a:p>
            <a:pPr marL="0" indent="0">
              <a:buNone/>
            </a:pPr>
            <a:r>
              <a:rPr lang="en-GB" sz="2200" dirty="0">
                <a:latin typeface="Times New Roman" panose="02020603050405020304"/>
                <a:ea typeface="+mn-lt"/>
                <a:cs typeface="+mn-lt"/>
              </a:rPr>
              <a:t>By S. S. Bisht et al. (2021). This paper provides a review of crop yield prediction using machine learning and remote sensing data. The authors discuss various machine learning algorithms and remote sensing techniques, such as vegetation indices and thermal imaging, and their applications in crop yield prediction. </a:t>
            </a:r>
            <a:endParaRPr lang="en-GB" sz="2200">
              <a:latin typeface="Times New Roman" panose="02020603050405020304"/>
              <a:ea typeface="+mn-lt"/>
              <a:cs typeface="Times New Roman" panose="02020603050405020304"/>
            </a:endParaRPr>
          </a:p>
          <a:p>
            <a:pPr marL="0" indent="0">
              <a:buNone/>
            </a:pPr>
            <a:r>
              <a:rPr lang="en-GB" sz="2200" dirty="0">
                <a:latin typeface="Times New Roman" panose="02020603050405020304"/>
                <a:ea typeface="+mn-lt"/>
                <a:cs typeface="+mn-lt"/>
              </a:rPr>
              <a:t>Link: </a:t>
            </a:r>
            <a:r>
              <a:rPr lang="en-GB" sz="2200" u="sng" dirty="0">
                <a:latin typeface="Times New Roman" panose="02020603050405020304"/>
                <a:ea typeface="+mn-lt"/>
                <a:cs typeface="+mn-lt"/>
                <a:hlinkClick r:id="rId4"/>
              </a:rPr>
              <a:t>https://www.sciencedirect.com/science/article/pii/S2352340921002411</a:t>
            </a:r>
            <a:endParaRPr lang="en-GB" sz="2200">
              <a:latin typeface="Times New Roman" panose="02020603050405020304"/>
              <a:cs typeface="Times New Roman" panose="020206030504050203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8"/>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1" y="5692"/>
            <a:ext cx="5251316" cy="930286"/>
          </a:xfrm>
        </p:spPr>
        <p:txBody>
          <a:bodyPr>
            <a:normAutofit/>
          </a:bodyPr>
          <a:lstStyle/>
          <a:p>
            <a:r>
              <a:rPr lang="en-GB" b="1" dirty="0">
                <a:latin typeface="Times New Roman" panose="02020603050405020304"/>
                <a:cs typeface="Calibri Light"/>
              </a:rPr>
              <a:t>OBJECTIVES</a:t>
            </a:r>
            <a:endParaRPr lang="en-GB" b="1">
              <a:latin typeface="Times New Roman" panose="02020603050405020304"/>
              <a:cs typeface="Times New Roman" panose="02020603050405020304"/>
            </a:endParaRPr>
          </a:p>
        </p:txBody>
      </p:sp>
      <p:sp>
        <p:nvSpPr>
          <p:cNvPr id="3" name="Content Placeholder 2"/>
          <p:cNvSpPr>
            <a:spLocks noGrp="1"/>
          </p:cNvSpPr>
          <p:nvPr>
            <p:ph idx="1"/>
          </p:nvPr>
        </p:nvSpPr>
        <p:spPr>
          <a:xfrm>
            <a:off x="550652" y="938693"/>
            <a:ext cx="6646829" cy="5914005"/>
          </a:xfrm>
        </p:spPr>
        <p:txBody>
          <a:bodyPr vert="horz" lIns="91440" tIns="45720" rIns="91440" bIns="45720" rtlCol="0" anchor="t">
            <a:noAutofit/>
          </a:bodyPr>
          <a:lstStyle/>
          <a:p>
            <a:r>
              <a:rPr lang="en-GB" sz="2200" dirty="0">
                <a:latin typeface="Times New Roman" panose="02020603050405020304"/>
                <a:ea typeface="+mn-lt"/>
                <a:cs typeface="+mn-lt"/>
              </a:rPr>
              <a:t>To normalise the features and remove missing values from the huge dataset.</a:t>
            </a:r>
            <a:endParaRPr lang="en-US" sz="2200" dirty="0">
              <a:latin typeface="Times New Roman" panose="02020603050405020304"/>
              <a:cs typeface="Calibri"/>
            </a:endParaRPr>
          </a:p>
          <a:p>
            <a:r>
              <a:rPr lang="en-GB" sz="2200" dirty="0">
                <a:latin typeface="Times New Roman" panose="02020603050405020304"/>
                <a:ea typeface="+mn-lt"/>
                <a:cs typeface="+mn-lt"/>
              </a:rPr>
              <a:t>To forecast agricultural yield using multivariate linear regression and artificial neural networks.</a:t>
            </a:r>
            <a:endParaRPr lang="en-GB" sz="2200" dirty="0">
              <a:latin typeface="Times New Roman" panose="02020603050405020304"/>
              <a:cs typeface="Calibri"/>
            </a:endParaRPr>
          </a:p>
          <a:p>
            <a:r>
              <a:rPr lang="en-GB" sz="2200" dirty="0">
                <a:latin typeface="Times New Roman" panose="02020603050405020304"/>
                <a:ea typeface="+mn-lt"/>
                <a:cs typeface="+mn-lt"/>
              </a:rPr>
              <a:t>Using different criteria, such as mean absolute error, root mean squared error, and r-squared, to assess the effectiveness of multiple linear regression and artificial neural networks in predicting crop yield.</a:t>
            </a:r>
            <a:endParaRPr lang="en-GB" sz="2200" dirty="0">
              <a:latin typeface="Times New Roman" panose="02020603050405020304"/>
              <a:cs typeface="Calibri"/>
            </a:endParaRPr>
          </a:p>
          <a:p>
            <a:r>
              <a:rPr lang="en-GB" sz="2200" dirty="0">
                <a:latin typeface="Times New Roman" panose="02020603050405020304"/>
                <a:ea typeface="+mn-lt"/>
                <a:cs typeface="+mn-lt"/>
              </a:rPr>
              <a:t>To assess the practical applications of artificial neural networks in agriculture and their potential for agricultural production prediction.</a:t>
            </a:r>
            <a:endParaRPr lang="en-GB" sz="2200" dirty="0">
              <a:latin typeface="Times New Roman" panose="02020603050405020304"/>
              <a:cs typeface="Calibri"/>
            </a:endParaRPr>
          </a:p>
          <a:p>
            <a:r>
              <a:rPr lang="en-GB" sz="2200" dirty="0">
                <a:latin typeface="Times New Roman" panose="02020603050405020304"/>
                <a:ea typeface="+mn-lt"/>
                <a:cs typeface="+mn-lt"/>
              </a:rPr>
              <a:t>To determine the key elements influencing crop yield and how they affect forecasting precision.</a:t>
            </a:r>
            <a:endParaRPr lang="en-GB" sz="2200" dirty="0">
              <a:latin typeface="Times New Roman" panose="02020603050405020304"/>
              <a:cs typeface="Calibri"/>
            </a:endParaRPr>
          </a:p>
          <a:p>
            <a:r>
              <a:rPr lang="en-GB" sz="2200" dirty="0">
                <a:latin typeface="Times New Roman" panose="02020603050405020304"/>
                <a:ea typeface="+mn-lt"/>
                <a:cs typeface="+mn-lt"/>
              </a:rPr>
              <a:t>To evaluate how well the machine learning models forecast crop productivity across various crops and geographical regions.</a:t>
            </a:r>
            <a:endParaRPr lang="en-GB" sz="2200" dirty="0">
              <a:latin typeface="Times New Roman" panose="02020603050405020304"/>
              <a:cs typeface="Calibri"/>
            </a:endParaRPr>
          </a:p>
        </p:txBody>
      </p:sp>
      <p:pic>
        <p:nvPicPr>
          <p:cNvPr id="4" name="Picture 4"/>
          <p:cNvPicPr>
            <a:picLocks noChangeAspect="1"/>
          </p:cNvPicPr>
          <p:nvPr/>
        </p:nvPicPr>
        <p:blipFill rotWithShape="1">
          <a:blip r:embed="rId2"/>
          <a:srcRect l="20487" r="21475" b="-1"/>
          <a:stretch>
            <a:fillRect/>
          </a:stretch>
        </p:blipFill>
        <p:spPr>
          <a:xfrm>
            <a:off x="7077479" y="10"/>
            <a:ext cx="5114521"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11465"/>
            <a:ext cx="10515600" cy="1325563"/>
          </a:xfrm>
        </p:spPr>
        <p:txBody>
          <a:bodyPr/>
          <a:lstStyle/>
          <a:p>
            <a:pPr>
              <a:spcBef>
                <a:spcPts val="1000"/>
              </a:spcBef>
            </a:pPr>
            <a:r>
              <a:rPr lang="en-GB" b="1" dirty="0">
                <a:latin typeface="Times New Roman" panose="02020603050405020304"/>
                <a:cs typeface="Times New Roman" panose="02020603050405020304"/>
              </a:rPr>
              <a:t>EXISTING METHODS-DRAWBACKS</a:t>
            </a:r>
            <a:endParaRPr lang="en-US" b="1">
              <a:latin typeface="Times New Roman" panose="02020603050405020304"/>
              <a:ea typeface="+mj-lt"/>
              <a:cs typeface="+mj-lt"/>
            </a:endParaRPr>
          </a:p>
          <a:p>
            <a:endParaRPr lang="en-GB" b="1" dirty="0">
              <a:latin typeface="Times New Roman" panose="02020603050405020304"/>
              <a:cs typeface="Calibri Light"/>
            </a:endParaRPr>
          </a:p>
        </p:txBody>
      </p:sp>
      <p:sp>
        <p:nvSpPr>
          <p:cNvPr id="3" name="Content Placeholder 2"/>
          <p:cNvSpPr>
            <a:spLocks noGrp="1"/>
          </p:cNvSpPr>
          <p:nvPr>
            <p:ph idx="1"/>
          </p:nvPr>
        </p:nvSpPr>
        <p:spPr>
          <a:xfrm>
            <a:off x="838200" y="2544493"/>
            <a:ext cx="10515600" cy="3574961"/>
          </a:xfrm>
        </p:spPr>
        <p:txBody>
          <a:bodyPr vert="horz" lIns="91440" tIns="45720" rIns="91440" bIns="45720" rtlCol="0" anchor="t">
            <a:normAutofit/>
          </a:bodyPr>
          <a:lstStyle/>
          <a:p>
            <a:r>
              <a:rPr lang="en-GB" sz="2200" b="1" dirty="0">
                <a:latin typeface="Times New Roman" panose="02020603050405020304"/>
                <a:ea typeface="+mn-lt"/>
                <a:cs typeface="+mn-lt"/>
              </a:rPr>
              <a:t>Statistical models: </a:t>
            </a:r>
            <a:r>
              <a:rPr lang="en-GB" sz="2200" dirty="0">
                <a:latin typeface="Times New Roman" panose="02020603050405020304"/>
                <a:ea typeface="+mn-lt"/>
                <a:cs typeface="+mn-lt"/>
              </a:rPr>
              <a:t>Linearity, normalcy, and independence of the predictor variables are assumptions made by statistical models like multiple linear regression. These presumptions might not hold true in reality, which would result in predictions that were incorrect.</a:t>
            </a:r>
            <a:endParaRPr lang="en-GB" sz="2200">
              <a:latin typeface="Times New Roman" panose="02020603050405020304"/>
              <a:cs typeface="Calibri"/>
            </a:endParaRPr>
          </a:p>
          <a:p>
            <a:pPr marL="0" indent="0">
              <a:buNone/>
            </a:pPr>
            <a:endParaRPr lang="en-GB" sz="2200" dirty="0">
              <a:latin typeface="Times New Roman" panose="02020603050405020304"/>
              <a:ea typeface="+mn-lt"/>
              <a:cs typeface="+mn-lt"/>
            </a:endParaRPr>
          </a:p>
          <a:p>
            <a:r>
              <a:rPr lang="en-GB" sz="2200" b="1" dirty="0">
                <a:latin typeface="Times New Roman" panose="02020603050405020304"/>
                <a:ea typeface="+mn-lt"/>
                <a:cs typeface="+mn-lt"/>
              </a:rPr>
              <a:t>Artificial neural networks:</a:t>
            </a:r>
            <a:r>
              <a:rPr lang="en-GB" sz="2200" dirty="0">
                <a:latin typeface="Times New Roman" panose="02020603050405020304"/>
                <a:ea typeface="+mn-lt"/>
                <a:cs typeface="+mn-lt"/>
              </a:rPr>
              <a:t> One type of machine learning system that may discover intricate connections between input data and output variables. Unfortunately, they need a lot of data to train, and if the data is too sparse or noisy, they may overfit.</a:t>
            </a:r>
            <a:endParaRPr lang="en-GB" sz="2200">
              <a:latin typeface="Times New Roman" panose="02020603050405020304"/>
              <a:cs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833887" y="546040"/>
            <a:ext cx="10515600" cy="5774696"/>
          </a:xfrm>
        </p:spPr>
        <p:txBody>
          <a:bodyPr vert="horz" lIns="91440" tIns="45720" rIns="91440" bIns="45720" rtlCol="0" anchor="t">
            <a:normAutofit/>
          </a:bodyPr>
          <a:lstStyle/>
          <a:p>
            <a:endParaRPr lang="en-GB" sz="2200" dirty="0">
              <a:latin typeface="Times New Roman" panose="02020603050405020304"/>
              <a:cs typeface="Times New Roman" panose="02020603050405020304"/>
            </a:endParaRPr>
          </a:p>
          <a:p>
            <a:r>
              <a:rPr lang="en-GB" sz="2200" b="1" dirty="0">
                <a:latin typeface="Times New Roman" panose="02020603050405020304"/>
                <a:cs typeface="Calibri"/>
              </a:rPr>
              <a:t>Techniques for remote sensing:</a:t>
            </a:r>
            <a:r>
              <a:rPr lang="en-GB" sz="2200" dirty="0">
                <a:latin typeface="Times New Roman" panose="02020603050405020304"/>
                <a:cs typeface="Calibri"/>
              </a:rPr>
              <a:t> Techniques for remote sensing, including satellite photography, can reveal important details about the development and health of crops. However, the quality and accessibility of the data may be impacted by cloud cover, atmospheric conditions, and sensor resolution.</a:t>
            </a:r>
          </a:p>
          <a:p>
            <a:endParaRPr lang="en-GB" sz="2200" dirty="0">
              <a:latin typeface="Times New Roman" panose="02020603050405020304"/>
              <a:ea typeface="+mn-lt"/>
              <a:cs typeface="+mn-lt"/>
            </a:endParaRPr>
          </a:p>
          <a:p>
            <a:r>
              <a:rPr lang="en-GB" sz="2200" b="1" dirty="0">
                <a:latin typeface="Times New Roman" panose="02020603050405020304"/>
                <a:ea typeface="+mn-lt"/>
                <a:cs typeface="+mn-lt"/>
              </a:rPr>
              <a:t>Lack of standardisation:</a:t>
            </a:r>
            <a:r>
              <a:rPr lang="en-GB" sz="2200" dirty="0">
                <a:latin typeface="Times New Roman" panose="02020603050405020304"/>
                <a:ea typeface="+mn-lt"/>
                <a:cs typeface="+mn-lt"/>
              </a:rPr>
              <a:t> At the moment, agricultural production forecast methodologies for data collection and processing are not standardised. This makes it difficult to compare study results and create general models that may be used in many geographies and crops.</a:t>
            </a:r>
            <a:endParaRPr lang="en-GB" sz="2200" dirty="0">
              <a:latin typeface="Times New Roman" panose="02020603050405020304"/>
              <a:cs typeface="Calibri"/>
            </a:endParaRPr>
          </a:p>
          <a:p>
            <a:pPr marL="0" indent="0">
              <a:buNone/>
            </a:pPr>
            <a:endParaRPr lang="en-GB" sz="2200" dirty="0">
              <a:latin typeface="Times New Roman" panose="02020603050405020304"/>
              <a:ea typeface="+mn-lt"/>
              <a:cs typeface="+mn-lt"/>
            </a:endParaRPr>
          </a:p>
          <a:p>
            <a:r>
              <a:rPr lang="en-GB" sz="2200" b="1" dirty="0">
                <a:latin typeface="Times New Roman" panose="02020603050405020304"/>
                <a:ea typeface="+mn-lt"/>
                <a:cs typeface="+mn-lt"/>
              </a:rPr>
              <a:t>Low accuracy:</a:t>
            </a:r>
            <a:r>
              <a:rPr lang="en-GB" sz="2200" dirty="0">
                <a:latin typeface="Times New Roman" panose="02020603050405020304"/>
                <a:ea typeface="+mn-lt"/>
                <a:cs typeface="+mn-lt"/>
              </a:rPr>
              <a:t> Predicting crop yield accurately remains difficult despite advancements in machine learning and remote sensing methods. Several intricate and interconnected variables, like as weather, soil quality, and pests, which are challenging to quantify and precisely model, have an impact on yield.</a:t>
            </a:r>
            <a:endParaRPr lang="en-GB" sz="2200" dirty="0">
              <a:latin typeface="Times New Roman" panose="02020603050405020304"/>
              <a:cs typeface="Times New Roman" panose="020206030504050203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80785"/>
            <a:ext cx="10515600" cy="1325563"/>
          </a:xfrm>
        </p:spPr>
        <p:txBody>
          <a:bodyPr/>
          <a:lstStyle/>
          <a:p>
            <a:r>
              <a:rPr lang="en-GB" b="1" dirty="0">
                <a:latin typeface="Times New Roman" panose="02020603050405020304"/>
                <a:cs typeface="Calibri Light"/>
              </a:rPr>
              <a:t>PROPOSED METHOD</a:t>
            </a:r>
            <a:endParaRPr lang="en-GB" b="1">
              <a:latin typeface="Times New Roman" panose="02020603050405020304"/>
              <a:cs typeface="Times New Roman" panose="02020603050405020304"/>
            </a:endParaRPr>
          </a:p>
        </p:txBody>
      </p:sp>
      <p:sp>
        <p:nvSpPr>
          <p:cNvPr id="3" name="Content Placeholder 2"/>
          <p:cNvSpPr>
            <a:spLocks noGrp="1"/>
          </p:cNvSpPr>
          <p:nvPr>
            <p:ph idx="1"/>
          </p:nvPr>
        </p:nvSpPr>
        <p:spPr>
          <a:xfrm>
            <a:off x="838200" y="2357587"/>
            <a:ext cx="10515600" cy="3934394"/>
          </a:xfrm>
        </p:spPr>
        <p:txBody>
          <a:bodyPr vert="horz" lIns="91440" tIns="45720" rIns="91440" bIns="45720" rtlCol="0" anchor="t">
            <a:normAutofit/>
          </a:bodyPr>
          <a:lstStyle/>
          <a:p>
            <a:pPr marL="457200" indent="-457200"/>
            <a:r>
              <a:rPr lang="en-GB" sz="2200" b="1" dirty="0">
                <a:latin typeface="Times New Roman" panose="02020603050405020304"/>
                <a:ea typeface="+mn-lt"/>
                <a:cs typeface="+mn-lt"/>
              </a:rPr>
              <a:t>Data pre-processing: </a:t>
            </a:r>
            <a:r>
              <a:rPr lang="en-GB" sz="2200" dirty="0">
                <a:latin typeface="Times New Roman" panose="02020603050405020304"/>
                <a:ea typeface="+mn-lt"/>
                <a:cs typeface="+mn-lt"/>
              </a:rPr>
              <a:t>The dataset must first be </a:t>
            </a:r>
            <a:r>
              <a:rPr lang="en-GB" sz="2200" dirty="0" err="1">
                <a:latin typeface="Times New Roman" panose="02020603050405020304"/>
                <a:ea typeface="+mn-lt"/>
                <a:cs typeface="+mn-lt"/>
              </a:rPr>
              <a:t>preprocessed</a:t>
            </a:r>
            <a:r>
              <a:rPr lang="en-GB" sz="2200" dirty="0">
                <a:latin typeface="Times New Roman" panose="02020603050405020304"/>
                <a:ea typeface="+mn-lt"/>
                <a:cs typeface="+mn-lt"/>
              </a:rPr>
              <a:t> by missing value removal and feature normalisation. This is crucial to make sure the data is in a format that the machine learning models can use for training and testing.</a:t>
            </a:r>
            <a:endParaRPr lang="en-US" sz="2200" b="1" dirty="0">
              <a:latin typeface="Times New Roman" panose="02020603050405020304"/>
              <a:ea typeface="+mn-lt"/>
              <a:cs typeface="+mn-lt"/>
            </a:endParaRPr>
          </a:p>
          <a:p>
            <a:pPr marL="457200" indent="-457200"/>
            <a:r>
              <a:rPr lang="en-GB" sz="2200" b="1" dirty="0">
                <a:latin typeface="Times New Roman" panose="02020603050405020304"/>
                <a:ea typeface="+mn-lt"/>
                <a:cs typeface="+mn-lt"/>
              </a:rPr>
              <a:t>Model training: </a:t>
            </a:r>
            <a:r>
              <a:rPr lang="en-GB" sz="2200" dirty="0">
                <a:latin typeface="Times New Roman" panose="02020603050405020304"/>
                <a:ea typeface="+mn-lt"/>
                <a:cs typeface="+mn-lt"/>
              </a:rPr>
              <a:t>The next stage is to train the multiple linear regression and artificial neural network models using the </a:t>
            </a:r>
            <a:r>
              <a:rPr lang="en-GB" sz="2200" dirty="0" err="1">
                <a:latin typeface="Times New Roman" panose="02020603050405020304"/>
                <a:ea typeface="+mn-lt"/>
                <a:cs typeface="+mn-lt"/>
              </a:rPr>
              <a:t>preprocessed</a:t>
            </a:r>
            <a:r>
              <a:rPr lang="en-GB" sz="2200" dirty="0">
                <a:latin typeface="Times New Roman" panose="02020603050405020304"/>
                <a:ea typeface="+mn-lt"/>
                <a:cs typeface="+mn-lt"/>
              </a:rPr>
              <a:t> data. To prevent overfitting, the models should be validated on a different validation set after being trained on a portion of the data.</a:t>
            </a:r>
            <a:endParaRPr lang="en-GB" sz="2200" dirty="0">
              <a:latin typeface="Times New Roman" panose="02020603050405020304"/>
              <a:cs typeface="Calibri"/>
            </a:endParaRPr>
          </a:p>
          <a:p>
            <a:pPr marL="457200" indent="-457200"/>
            <a:r>
              <a:rPr lang="en-GB" sz="2200" b="1" dirty="0">
                <a:latin typeface="Times New Roman" panose="02020603050405020304"/>
                <a:ea typeface="+mn-lt"/>
                <a:cs typeface="+mn-lt"/>
              </a:rPr>
              <a:t>Model comparison:</a:t>
            </a:r>
            <a:r>
              <a:rPr lang="en-GB" sz="2200" dirty="0">
                <a:latin typeface="Times New Roman" panose="02020603050405020304"/>
                <a:ea typeface="+mn-lt"/>
                <a:cs typeface="+mn-lt"/>
              </a:rPr>
              <a:t> Several metrics, including mean absolute error, root mean squared error, and R-squared, should be used to compare the performance of the multiple linear regression and artificial neural network models. This comparison will show which model predicts crop yields more accurately.</a:t>
            </a:r>
            <a:endParaRPr lang="en-US" sz="2200">
              <a:latin typeface="Times New Roman" panose="02020603050405020304"/>
              <a:cs typeface="Calibri"/>
            </a:endParaRP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Celestial</Template>
  <TotalTime>1</TotalTime>
  <Words>1834</Words>
  <Application>Microsoft Office PowerPoint</Application>
  <PresentationFormat>Widescreen</PresentationFormat>
  <Paragraphs>107</Paragraphs>
  <Slides>18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Arial,Sans-Serif</vt:lpstr>
      <vt:lpstr>Calibri</vt:lpstr>
      <vt:lpstr>Calibri Light</vt:lpstr>
      <vt:lpstr>Times New Roman</vt:lpstr>
      <vt:lpstr>Office Theme</vt:lpstr>
      <vt:lpstr>CROP YIELD PREDICTION</vt:lpstr>
      <vt:lpstr>CONTENT</vt:lpstr>
      <vt:lpstr>ABSTRACT</vt:lpstr>
      <vt:lpstr>LITERATURE SURVEY</vt:lpstr>
      <vt:lpstr>PowerPoint Presentation</vt:lpstr>
      <vt:lpstr>OBJECTIVES</vt:lpstr>
      <vt:lpstr>EXISTING METHODS-DRAWBACKS </vt:lpstr>
      <vt:lpstr>PowerPoint Presentation</vt:lpstr>
      <vt:lpstr>PROPOSED METHOD</vt:lpstr>
      <vt:lpstr>PowerPoint Presentation</vt:lpstr>
      <vt:lpstr>ARCHITECTURE DIAGRAM</vt:lpstr>
      <vt:lpstr>MODULES </vt:lpstr>
      <vt:lpstr>PowerPoint Presentation</vt:lpstr>
      <vt:lpstr>HARDWARE AND SOFTWARE DETAILS</vt:lpstr>
      <vt:lpstr>v</vt:lpstr>
      <vt:lpstr>REFERENCES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Patient case similarity</dc:title>
  <dc:creator> </dc:creator>
  <cp:lastModifiedBy>Hemanth Sai</cp:lastModifiedBy>
  <cp:revision>329</cp:revision>
  <dcterms:created xsi:type="dcterms:W3CDTF">2023-05-13T03:42:46Z</dcterms:created>
  <dcterms:modified xsi:type="dcterms:W3CDTF">2023-05-13T03:45:18Z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1033-5.1.0.7912</vt:lpwstr>
  </property>
</Properties>
</file>

<file path=docProps/thumbnail.jpeg>
</file>